
<file path=[Content_Types].xml><?xml version="1.0" encoding="utf-8"?>
<Types xmlns="http://schemas.openxmlformats.org/package/2006/content-types">
  <Default Extension="emf" ContentType="image/x-emf"/>
  <Default Extension="jfif"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8" r:id="rId2"/>
    <p:sldId id="257" r:id="rId3"/>
    <p:sldId id="281" r:id="rId4"/>
    <p:sldId id="260" r:id="rId5"/>
    <p:sldId id="261" r:id="rId6"/>
    <p:sldId id="259" r:id="rId7"/>
    <p:sldId id="290" r:id="rId8"/>
    <p:sldId id="288" r:id="rId9"/>
    <p:sldId id="276" r:id="rId10"/>
    <p:sldId id="268" r:id="rId11"/>
    <p:sldId id="291" r:id="rId12"/>
    <p:sldId id="269" r:id="rId13"/>
    <p:sldId id="270" r:id="rId14"/>
    <p:sldId id="266" r:id="rId15"/>
    <p:sldId id="262" r:id="rId16"/>
    <p:sldId id="265" r:id="rId17"/>
    <p:sldId id="263" r:id="rId18"/>
    <p:sldId id="292" r:id="rId19"/>
    <p:sldId id="267" r:id="rId20"/>
    <p:sldId id="272" r:id="rId21"/>
    <p:sldId id="296" r:id="rId22"/>
    <p:sldId id="293" r:id="rId23"/>
    <p:sldId id="271" r:id="rId24"/>
    <p:sldId id="274" r:id="rId25"/>
    <p:sldId id="277" r:id="rId26"/>
    <p:sldId id="283" r:id="rId27"/>
    <p:sldId id="282" r:id="rId28"/>
    <p:sldId id="284" r:id="rId29"/>
    <p:sldId id="294" r:id="rId30"/>
    <p:sldId id="278" r:id="rId31"/>
    <p:sldId id="285" r:id="rId32"/>
    <p:sldId id="286" r:id="rId33"/>
    <p:sldId id="287" r:id="rId34"/>
    <p:sldId id="275" r:id="rId35"/>
  </p:sldIdLst>
  <p:sldSz cx="12192000" cy="6858000"/>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975" autoAdjust="0"/>
    <p:restoredTop sz="94660"/>
  </p:normalViewPr>
  <p:slideViewPr>
    <p:cSldViewPr snapToGrid="0">
      <p:cViewPr varScale="1">
        <p:scale>
          <a:sx n="103" d="100"/>
          <a:sy n="103" d="100"/>
        </p:scale>
        <p:origin x="738"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Slajd tytułowy">
    <p:spTree>
      <p:nvGrpSpPr>
        <p:cNvPr id="1" name=""/>
        <p:cNvGrpSpPr/>
        <p:nvPr/>
      </p:nvGrpSpPr>
      <p:grpSpPr>
        <a:xfrm>
          <a:off x="0" y="0"/>
          <a:ext cx="0" cy="0"/>
          <a:chOff x="0" y="0"/>
          <a:chExt cx="0" cy="0"/>
        </a:xfrm>
      </p:grpSpPr>
      <p:sp>
        <p:nvSpPr>
          <p:cNvPr id="11" name="Freeform 6" title="scalloped circle"/>
          <p:cNvSpPr/>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2" name="Title 1"/>
          <p:cNvSpPr>
            <a:spLocks noGrp="1"/>
          </p:cNvSpPr>
          <p:nvPr>
            <p:ph type="ctrTitle"/>
          </p:nvPr>
        </p:nvSpPr>
        <p:spPr>
          <a:xfrm>
            <a:off x="1078523" y="1098388"/>
            <a:ext cx="10318418" cy="4394988"/>
          </a:xfrm>
        </p:spPr>
        <p:txBody>
          <a:bodyPr anchor="ctr">
            <a:noAutofit/>
          </a:bodyPr>
          <a:lstStyle>
            <a:lvl1pPr algn="ctr">
              <a:defRPr sz="10000" spc="800" baseline="0"/>
            </a:lvl1pPr>
          </a:lstStyle>
          <a:p>
            <a:r>
              <a:rPr lang="pl-PL"/>
              <a:t>Kliknij, aby edytować styl</a:t>
            </a:r>
            <a:endParaRPr lang="en-US" dirty="0"/>
          </a:p>
        </p:txBody>
      </p:sp>
      <p:sp>
        <p:nvSpPr>
          <p:cNvPr id="3" name="Subtitle 2"/>
          <p:cNvSpPr>
            <a:spLocks noGrp="1"/>
          </p:cNvSpPr>
          <p:nvPr>
            <p:ph type="subTitle" idx="1"/>
          </p:nvPr>
        </p:nvSpPr>
        <p:spPr>
          <a:xfrm>
            <a:off x="2215045" y="5979196"/>
            <a:ext cx="8045373" cy="742279"/>
          </a:xfrm>
        </p:spPr>
        <p:txBody>
          <a:bodyPr anchor="t">
            <a:normAutofit/>
          </a:bodyPr>
          <a:lstStyle>
            <a:lvl1pPr marL="0" indent="0" algn="ctr">
              <a:lnSpc>
                <a:spcPct val="100000"/>
              </a:lnSpc>
              <a:buNone/>
              <a:defRPr sz="2000" b="1" i="0" cap="all" spc="40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a:t>Kliknij, aby edytować styl wzorca podtytułu</a:t>
            </a:r>
            <a:endParaRPr lang="en-US" dirty="0"/>
          </a:p>
        </p:txBody>
      </p:sp>
      <p:sp>
        <p:nvSpPr>
          <p:cNvPr id="4" name="Date Placeholder 3"/>
          <p:cNvSpPr>
            <a:spLocks noGrp="1"/>
          </p:cNvSpPr>
          <p:nvPr>
            <p:ph type="dt" sz="half" idx="10"/>
          </p:nvPr>
        </p:nvSpPr>
        <p:spPr>
          <a:xfrm>
            <a:off x="1078523" y="6375679"/>
            <a:ext cx="2329722" cy="348462"/>
          </a:xfrm>
        </p:spPr>
        <p:txBody>
          <a:bodyPr/>
          <a:lstStyle>
            <a:lvl1pPr>
              <a:defRPr baseline="0">
                <a:solidFill>
                  <a:schemeClr val="accent1">
                    <a:lumMod val="50000"/>
                  </a:schemeClr>
                </a:solidFill>
              </a:defRPr>
            </a:lvl1pPr>
          </a:lstStyle>
          <a:p>
            <a:fld id="{E35D89CD-6BC3-4C59-94EC-8AEF8E32E7E6}" type="datetimeFigureOut">
              <a:rPr lang="pl-PL" smtClean="0"/>
              <a:t>27.02.2026</a:t>
            </a:fld>
            <a:endParaRPr lang="pl-PL"/>
          </a:p>
        </p:txBody>
      </p:sp>
      <p:sp>
        <p:nvSpPr>
          <p:cNvPr id="5" name="Footer Placeholder 4"/>
          <p:cNvSpPr>
            <a:spLocks noGrp="1"/>
          </p:cNvSpPr>
          <p:nvPr>
            <p:ph type="ftr" sz="quarter" idx="11"/>
          </p:nvPr>
        </p:nvSpPr>
        <p:spPr>
          <a:xfrm>
            <a:off x="4180332" y="6375679"/>
            <a:ext cx="4114800" cy="345796"/>
          </a:xfrm>
        </p:spPr>
        <p:txBody>
          <a:bodyPr/>
          <a:lstStyle>
            <a:lvl1pPr>
              <a:defRPr baseline="0">
                <a:solidFill>
                  <a:schemeClr val="accent1">
                    <a:lumMod val="50000"/>
                  </a:schemeClr>
                </a:solidFill>
              </a:defRPr>
            </a:lvl1pPr>
          </a:lstStyle>
          <a:p>
            <a:endParaRPr lang="pl-PL"/>
          </a:p>
        </p:txBody>
      </p:sp>
      <p:sp>
        <p:nvSpPr>
          <p:cNvPr id="6" name="Slide Number Placeholder 5"/>
          <p:cNvSpPr>
            <a:spLocks noGrp="1"/>
          </p:cNvSpPr>
          <p:nvPr>
            <p:ph type="sldNum" sz="quarter" idx="12"/>
          </p:nvPr>
        </p:nvSpPr>
        <p:spPr>
          <a:xfrm>
            <a:off x="9067218" y="6375679"/>
            <a:ext cx="2329723" cy="345796"/>
          </a:xfrm>
        </p:spPr>
        <p:txBody>
          <a:bodyPr/>
          <a:lstStyle>
            <a:lvl1pPr>
              <a:defRPr baseline="0">
                <a:solidFill>
                  <a:schemeClr val="accent1">
                    <a:lumMod val="50000"/>
                  </a:schemeClr>
                </a:solidFill>
              </a:defRPr>
            </a:lvl1pPr>
          </a:lstStyle>
          <a:p>
            <a:fld id="{F08DAFE6-3C0B-4F00-A70B-1E357DE34133}" type="slidenum">
              <a:rPr lang="pl-PL" smtClean="0"/>
              <a:t>‹#›</a:t>
            </a:fld>
            <a:endParaRPr lang="pl-PL"/>
          </a:p>
        </p:txBody>
      </p:sp>
      <p:sp>
        <p:nvSpPr>
          <p:cNvPr id="13" name="Rectangle 12" title="left edge border"/>
          <p:cNvSpPr/>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707093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Vertical Text Placeholder 2"/>
          <p:cNvSpPr>
            <a:spLocks noGrp="1"/>
          </p:cNvSpPr>
          <p:nvPr>
            <p:ph type="body" orient="vert" idx="1"/>
          </p:nvPr>
        </p:nvSpPr>
        <p:spPr/>
        <p:txBody>
          <a:bodyPr vert="eaVert"/>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10"/>
          </p:nvPr>
        </p:nvSpPr>
        <p:spPr/>
        <p:txBody>
          <a:bodyPr/>
          <a:lstStyle/>
          <a:p>
            <a:fld id="{E35D89CD-6BC3-4C59-94EC-8AEF8E32E7E6}" type="datetimeFigureOut">
              <a:rPr lang="pl-PL" smtClean="0"/>
              <a:t>27.02.2026</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F08DAFE6-3C0B-4F00-A70B-1E357DE34133}" type="slidenum">
              <a:rPr lang="pl-PL" smtClean="0"/>
              <a:t>‹#›</a:t>
            </a:fld>
            <a:endParaRPr lang="pl-PL"/>
          </a:p>
        </p:txBody>
      </p:sp>
    </p:spTree>
    <p:extLst>
      <p:ext uri="{BB962C8B-B14F-4D97-AF65-F5344CB8AC3E}">
        <p14:creationId xmlns:p14="http://schemas.microsoft.com/office/powerpoint/2010/main" val="40558413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066321" y="382386"/>
            <a:ext cx="1492132" cy="5600404"/>
          </a:xfrm>
        </p:spPr>
        <p:txBody>
          <a:bodyPr vert="eaVert"/>
          <a:lstStyle/>
          <a:p>
            <a:r>
              <a:rPr lang="pl-PL"/>
              <a:t>Kliknij, aby edytować styl</a:t>
            </a:r>
            <a:endParaRPr lang="en-US" dirty="0"/>
          </a:p>
        </p:txBody>
      </p:sp>
      <p:sp>
        <p:nvSpPr>
          <p:cNvPr id="3" name="Vertical Text Placeholder 2"/>
          <p:cNvSpPr>
            <a:spLocks noGrp="1"/>
          </p:cNvSpPr>
          <p:nvPr>
            <p:ph type="body" orient="vert" idx="1"/>
          </p:nvPr>
        </p:nvSpPr>
        <p:spPr>
          <a:xfrm>
            <a:off x="1257300" y="382385"/>
            <a:ext cx="8392585" cy="5600405"/>
          </a:xfrm>
        </p:spPr>
        <p:txBody>
          <a:bodyPr vert="eaVert"/>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10"/>
          </p:nvPr>
        </p:nvSpPr>
        <p:spPr/>
        <p:txBody>
          <a:bodyPr/>
          <a:lstStyle/>
          <a:p>
            <a:fld id="{E35D89CD-6BC3-4C59-94EC-8AEF8E32E7E6}" type="datetimeFigureOut">
              <a:rPr lang="pl-PL" smtClean="0"/>
              <a:t>27.02.2026</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F08DAFE6-3C0B-4F00-A70B-1E357DE34133}" type="slidenum">
              <a:rPr lang="pl-PL" smtClean="0"/>
              <a:t>‹#›</a:t>
            </a:fld>
            <a:endParaRPr lang="pl-PL"/>
          </a:p>
        </p:txBody>
      </p:sp>
    </p:spTree>
    <p:extLst>
      <p:ext uri="{BB962C8B-B14F-4D97-AF65-F5344CB8AC3E}">
        <p14:creationId xmlns:p14="http://schemas.microsoft.com/office/powerpoint/2010/main" val="3037728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Content Placeholder 2"/>
          <p:cNvSpPr>
            <a:spLocks noGrp="1"/>
          </p:cNvSpPr>
          <p:nvPr>
            <p:ph idx="1"/>
          </p:nvPr>
        </p:nvSpPr>
        <p:spPr/>
        <p:txBody>
          <a:body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10"/>
          </p:nvPr>
        </p:nvSpPr>
        <p:spPr/>
        <p:txBody>
          <a:bodyPr/>
          <a:lstStyle/>
          <a:p>
            <a:fld id="{E35D89CD-6BC3-4C59-94EC-8AEF8E32E7E6}" type="datetimeFigureOut">
              <a:rPr lang="pl-PL" smtClean="0"/>
              <a:t>27.02.2026</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F08DAFE6-3C0B-4F00-A70B-1E357DE34133}" type="slidenum">
              <a:rPr lang="pl-PL" smtClean="0"/>
              <a:t>‹#›</a:t>
            </a:fld>
            <a:endParaRPr lang="pl-PL"/>
          </a:p>
        </p:txBody>
      </p:sp>
    </p:spTree>
    <p:extLst>
      <p:ext uri="{BB962C8B-B14F-4D97-AF65-F5344CB8AC3E}">
        <p14:creationId xmlns:p14="http://schemas.microsoft.com/office/powerpoint/2010/main" val="17223356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Nagłówek sekcji">
    <p:spTree>
      <p:nvGrpSpPr>
        <p:cNvPr id="1" name=""/>
        <p:cNvGrpSpPr/>
        <p:nvPr/>
      </p:nvGrpSpPr>
      <p:grpSpPr>
        <a:xfrm>
          <a:off x="0" y="0"/>
          <a:ext cx="0" cy="0"/>
          <a:chOff x="0" y="0"/>
          <a:chExt cx="0" cy="0"/>
        </a:xfrm>
      </p:grpSpPr>
      <p:sp>
        <p:nvSpPr>
          <p:cNvPr id="2" name="Title 1"/>
          <p:cNvSpPr>
            <a:spLocks noGrp="1"/>
          </p:cNvSpPr>
          <p:nvPr>
            <p:ph type="title"/>
          </p:nvPr>
        </p:nvSpPr>
        <p:spPr>
          <a:xfrm>
            <a:off x="3242929" y="1073888"/>
            <a:ext cx="8187071" cy="4064627"/>
          </a:xfrm>
        </p:spPr>
        <p:txBody>
          <a:bodyPr anchor="b">
            <a:normAutofit/>
          </a:bodyPr>
          <a:lstStyle>
            <a:lvl1pPr>
              <a:defRPr sz="8400" spc="800" baseline="0">
                <a:solidFill>
                  <a:schemeClr val="tx2"/>
                </a:solidFill>
              </a:defRPr>
            </a:lvl1pPr>
          </a:lstStyle>
          <a:p>
            <a:r>
              <a:rPr lang="pl-PL"/>
              <a:t>Kliknij, aby edytować styl</a:t>
            </a:r>
            <a:endParaRPr lang="en-US" dirty="0"/>
          </a:p>
        </p:txBody>
      </p:sp>
      <p:sp>
        <p:nvSpPr>
          <p:cNvPr id="3" name="Text Placeholder 2"/>
          <p:cNvSpPr>
            <a:spLocks noGrp="1"/>
          </p:cNvSpPr>
          <p:nvPr>
            <p:ph type="body" idx="1"/>
          </p:nvPr>
        </p:nvSpPr>
        <p:spPr>
          <a:xfrm>
            <a:off x="3242930" y="5159781"/>
            <a:ext cx="7017488" cy="951135"/>
          </a:xfrm>
        </p:spPr>
        <p:txBody>
          <a:bodyPr>
            <a:normAutofit/>
          </a:bodyPr>
          <a:lstStyle>
            <a:lvl1pPr marL="0" indent="0">
              <a:lnSpc>
                <a:spcPct val="100000"/>
              </a:lnSpc>
              <a:buNone/>
              <a:defRPr sz="2000" b="1" i="0" cap="all" spc="400" baseline="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l-PL"/>
              <a:t>Edytuj style wzorca tekstu</a:t>
            </a:r>
          </a:p>
        </p:txBody>
      </p:sp>
      <p:sp>
        <p:nvSpPr>
          <p:cNvPr id="4" name="Date Placeholder 3"/>
          <p:cNvSpPr>
            <a:spLocks noGrp="1"/>
          </p:cNvSpPr>
          <p:nvPr>
            <p:ph type="dt" sz="half" idx="10"/>
          </p:nvPr>
        </p:nvSpPr>
        <p:spPr>
          <a:xfrm>
            <a:off x="3236546" y="6375679"/>
            <a:ext cx="1493947" cy="348462"/>
          </a:xfrm>
        </p:spPr>
        <p:txBody>
          <a:bodyPr/>
          <a:lstStyle>
            <a:lvl1pPr>
              <a:defRPr baseline="0">
                <a:solidFill>
                  <a:schemeClr val="tx2"/>
                </a:solidFill>
              </a:defRPr>
            </a:lvl1pPr>
          </a:lstStyle>
          <a:p>
            <a:fld id="{E35D89CD-6BC3-4C59-94EC-8AEF8E32E7E6}" type="datetimeFigureOut">
              <a:rPr lang="pl-PL" smtClean="0"/>
              <a:t>27.02.2026</a:t>
            </a:fld>
            <a:endParaRPr lang="pl-PL"/>
          </a:p>
        </p:txBody>
      </p:sp>
      <p:sp>
        <p:nvSpPr>
          <p:cNvPr id="5" name="Footer Placeholder 4"/>
          <p:cNvSpPr>
            <a:spLocks noGrp="1"/>
          </p:cNvSpPr>
          <p:nvPr>
            <p:ph type="ftr" sz="quarter" idx="11"/>
          </p:nvPr>
        </p:nvSpPr>
        <p:spPr>
          <a:xfrm>
            <a:off x="5279064" y="6375679"/>
            <a:ext cx="4114800" cy="345796"/>
          </a:xfrm>
        </p:spPr>
        <p:txBody>
          <a:bodyPr/>
          <a:lstStyle>
            <a:lvl1pPr>
              <a:defRPr baseline="0">
                <a:solidFill>
                  <a:schemeClr val="tx2"/>
                </a:solidFill>
              </a:defRPr>
            </a:lvl1pPr>
          </a:lstStyle>
          <a:p>
            <a:endParaRPr lang="pl-PL"/>
          </a:p>
        </p:txBody>
      </p:sp>
      <p:sp>
        <p:nvSpPr>
          <p:cNvPr id="6" name="Slide Number Placeholder 5"/>
          <p:cNvSpPr>
            <a:spLocks noGrp="1"/>
          </p:cNvSpPr>
          <p:nvPr>
            <p:ph type="sldNum" sz="quarter" idx="12"/>
          </p:nvPr>
        </p:nvSpPr>
        <p:spPr>
          <a:xfrm>
            <a:off x="9942434" y="6375679"/>
            <a:ext cx="1487566" cy="345796"/>
          </a:xfrm>
        </p:spPr>
        <p:txBody>
          <a:bodyPr/>
          <a:lstStyle>
            <a:lvl1pPr>
              <a:defRPr baseline="0">
                <a:solidFill>
                  <a:schemeClr val="tx2"/>
                </a:solidFill>
              </a:defRPr>
            </a:lvl1pPr>
          </a:lstStyle>
          <a:p>
            <a:fld id="{F08DAFE6-3C0B-4F00-A70B-1E357DE34133}" type="slidenum">
              <a:rPr lang="pl-PL" smtClean="0"/>
              <a:t>‹#›</a:t>
            </a:fld>
            <a:endParaRPr lang="pl-PL"/>
          </a:p>
        </p:txBody>
      </p:sp>
      <p:grpSp>
        <p:nvGrpSpPr>
          <p:cNvPr id="7" name="Group 6" title="left scallop shape"/>
          <p:cNvGrpSpPr/>
          <p:nvPr/>
        </p:nvGrpSpPr>
        <p:grpSpPr>
          <a:xfrm>
            <a:off x="0" y="0"/>
            <a:ext cx="2814638" cy="6858000"/>
            <a:chOff x="0" y="0"/>
            <a:chExt cx="2814638" cy="6858000"/>
          </a:xfrm>
        </p:grpSpPr>
        <p:sp>
          <p:nvSpPr>
            <p:cNvPr id="11" name="Freeform 6" title="left scallop shape"/>
            <p:cNvSpPr/>
            <p:nvPr/>
          </p:nvSpPr>
          <p:spPr bwMode="auto">
            <a:xfrm>
              <a:off x="0" y="0"/>
              <a:ext cx="2814638" cy="6858000"/>
            </a:xfrm>
            <a:custGeom>
              <a:avLst/>
              <a:gdLst/>
              <a:ahLst/>
              <a:cxnLst/>
              <a:rect l="0" t="0" r="r" b="b"/>
              <a:pathLst>
                <a:path w="1773" h="4320">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tx2"/>
            </a:solidFill>
            <a:ln w="0">
              <a:noFill/>
              <a:prstDash val="solid"/>
              <a:round/>
              <a:headEnd/>
              <a:tailEnd/>
            </a:ln>
          </p:spPr>
        </p:sp>
        <p:sp>
          <p:nvSpPr>
            <p:cNvPr id="16" name="Freeform 11" title="left scallop inline"/>
            <p:cNvSpPr/>
            <p:nvPr/>
          </p:nvSpPr>
          <p:spPr bwMode="auto">
            <a:xfrm>
              <a:off x="874382" y="0"/>
              <a:ext cx="1646238"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w="0">
              <a:noFill/>
              <a:prstDash val="solid"/>
              <a:round/>
              <a:headEnd/>
              <a:tailEnd/>
            </a:ln>
          </p:spPr>
        </p:sp>
      </p:grpSp>
    </p:spTree>
    <p:extLst>
      <p:ext uri="{BB962C8B-B14F-4D97-AF65-F5344CB8AC3E}">
        <p14:creationId xmlns:p14="http://schemas.microsoft.com/office/powerpoint/2010/main" val="2935803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Content Placeholder 2"/>
          <p:cNvSpPr>
            <a:spLocks noGrp="1"/>
          </p:cNvSpPr>
          <p:nvPr>
            <p:ph sz="half" idx="1"/>
          </p:nvPr>
        </p:nvSpPr>
        <p:spPr>
          <a:xfrm>
            <a:off x="1257300" y="2286000"/>
            <a:ext cx="4800600" cy="3619500"/>
          </a:xfrm>
        </p:spPr>
        <p:txBody>
          <a:body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Content Placeholder 3"/>
          <p:cNvSpPr>
            <a:spLocks noGrp="1"/>
          </p:cNvSpPr>
          <p:nvPr>
            <p:ph sz="half" idx="2"/>
          </p:nvPr>
        </p:nvSpPr>
        <p:spPr>
          <a:xfrm>
            <a:off x="6647796" y="2286000"/>
            <a:ext cx="4800600" cy="3619500"/>
          </a:xfrm>
        </p:spPr>
        <p:txBody>
          <a:body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5" name="Date Placeholder 4"/>
          <p:cNvSpPr>
            <a:spLocks noGrp="1"/>
          </p:cNvSpPr>
          <p:nvPr>
            <p:ph type="dt" sz="half" idx="10"/>
          </p:nvPr>
        </p:nvSpPr>
        <p:spPr/>
        <p:txBody>
          <a:bodyPr/>
          <a:lstStyle/>
          <a:p>
            <a:fld id="{E35D89CD-6BC3-4C59-94EC-8AEF8E32E7E6}" type="datetimeFigureOut">
              <a:rPr lang="pl-PL" smtClean="0"/>
              <a:t>27.02.2026</a:t>
            </a:fld>
            <a:endParaRPr lang="pl-PL"/>
          </a:p>
        </p:txBody>
      </p:sp>
      <p:sp>
        <p:nvSpPr>
          <p:cNvPr id="6" name="Footer Placeholder 5"/>
          <p:cNvSpPr>
            <a:spLocks noGrp="1"/>
          </p:cNvSpPr>
          <p:nvPr>
            <p:ph type="ftr" sz="quarter" idx="11"/>
          </p:nvPr>
        </p:nvSpPr>
        <p:spPr/>
        <p:txBody>
          <a:bodyPr/>
          <a:lstStyle/>
          <a:p>
            <a:endParaRPr lang="pl-PL"/>
          </a:p>
        </p:txBody>
      </p:sp>
      <p:sp>
        <p:nvSpPr>
          <p:cNvPr id="7" name="Slide Number Placeholder 6"/>
          <p:cNvSpPr>
            <a:spLocks noGrp="1"/>
          </p:cNvSpPr>
          <p:nvPr>
            <p:ph type="sldNum" sz="quarter" idx="12"/>
          </p:nvPr>
        </p:nvSpPr>
        <p:spPr/>
        <p:txBody>
          <a:bodyPr/>
          <a:lstStyle/>
          <a:p>
            <a:fld id="{F08DAFE6-3C0B-4F00-A70B-1E357DE34133}" type="slidenum">
              <a:rPr lang="pl-PL" smtClean="0"/>
              <a:t>‹#›</a:t>
            </a:fld>
            <a:endParaRPr lang="pl-PL"/>
          </a:p>
        </p:txBody>
      </p:sp>
    </p:spTree>
    <p:extLst>
      <p:ext uri="{BB962C8B-B14F-4D97-AF65-F5344CB8AC3E}">
        <p14:creationId xmlns:p14="http://schemas.microsoft.com/office/powerpoint/2010/main" val="893860696"/>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itle 1"/>
          <p:cNvSpPr>
            <a:spLocks noGrp="1"/>
          </p:cNvSpPr>
          <p:nvPr>
            <p:ph type="title"/>
          </p:nvPr>
        </p:nvSpPr>
        <p:spPr>
          <a:xfrm>
            <a:off x="1252728" y="381000"/>
            <a:ext cx="10172700" cy="1493517"/>
          </a:xfrm>
        </p:spPr>
        <p:txBody>
          <a:bodyPr/>
          <a:lstStyle/>
          <a:p>
            <a:r>
              <a:rPr lang="pl-PL"/>
              <a:t>Kliknij, aby edytować styl</a:t>
            </a:r>
            <a:endParaRPr lang="en-US" dirty="0"/>
          </a:p>
        </p:txBody>
      </p:sp>
      <p:sp>
        <p:nvSpPr>
          <p:cNvPr id="3" name="Text Placeholder 2"/>
          <p:cNvSpPr>
            <a:spLocks noGrp="1"/>
          </p:cNvSpPr>
          <p:nvPr>
            <p:ph type="body" idx="1"/>
          </p:nvPr>
        </p:nvSpPr>
        <p:spPr>
          <a:xfrm>
            <a:off x="1251678"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Edytuj style wzorca tekstu</a:t>
            </a:r>
          </a:p>
        </p:txBody>
      </p:sp>
      <p:sp>
        <p:nvSpPr>
          <p:cNvPr id="4" name="Content Placeholder 3"/>
          <p:cNvSpPr>
            <a:spLocks noGrp="1"/>
          </p:cNvSpPr>
          <p:nvPr>
            <p:ph sz="half" idx="2"/>
          </p:nvPr>
        </p:nvSpPr>
        <p:spPr>
          <a:xfrm>
            <a:off x="1257300" y="2909102"/>
            <a:ext cx="4800600" cy="2996398"/>
          </a:xfrm>
        </p:spPr>
        <p:txBody>
          <a:body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5" name="Text Placeholder 4"/>
          <p:cNvSpPr>
            <a:spLocks noGrp="1"/>
          </p:cNvSpPr>
          <p:nvPr>
            <p:ph type="body" sz="quarter" idx="3"/>
          </p:nvPr>
        </p:nvSpPr>
        <p:spPr>
          <a:xfrm>
            <a:off x="6633864"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Edytuj style wzorca tekstu</a:t>
            </a:r>
          </a:p>
        </p:txBody>
      </p:sp>
      <p:sp>
        <p:nvSpPr>
          <p:cNvPr id="6" name="Content Placeholder 5"/>
          <p:cNvSpPr>
            <a:spLocks noGrp="1"/>
          </p:cNvSpPr>
          <p:nvPr>
            <p:ph sz="quarter" idx="4"/>
          </p:nvPr>
        </p:nvSpPr>
        <p:spPr>
          <a:xfrm>
            <a:off x="6633864" y="2909102"/>
            <a:ext cx="4800600" cy="2996398"/>
          </a:xfrm>
        </p:spPr>
        <p:txBody>
          <a:body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7" name="Date Placeholder 6"/>
          <p:cNvSpPr>
            <a:spLocks noGrp="1"/>
          </p:cNvSpPr>
          <p:nvPr>
            <p:ph type="dt" sz="half" idx="10"/>
          </p:nvPr>
        </p:nvSpPr>
        <p:spPr/>
        <p:txBody>
          <a:bodyPr/>
          <a:lstStyle/>
          <a:p>
            <a:fld id="{E35D89CD-6BC3-4C59-94EC-8AEF8E32E7E6}" type="datetimeFigureOut">
              <a:rPr lang="pl-PL" smtClean="0"/>
              <a:t>27.02.2026</a:t>
            </a:fld>
            <a:endParaRPr lang="pl-PL"/>
          </a:p>
        </p:txBody>
      </p:sp>
      <p:sp>
        <p:nvSpPr>
          <p:cNvPr id="8" name="Footer Placeholder 7"/>
          <p:cNvSpPr>
            <a:spLocks noGrp="1"/>
          </p:cNvSpPr>
          <p:nvPr>
            <p:ph type="ftr" sz="quarter" idx="11"/>
          </p:nvPr>
        </p:nvSpPr>
        <p:spPr/>
        <p:txBody>
          <a:bodyPr/>
          <a:lstStyle/>
          <a:p>
            <a:endParaRPr lang="pl-PL"/>
          </a:p>
        </p:txBody>
      </p:sp>
      <p:sp>
        <p:nvSpPr>
          <p:cNvPr id="9" name="Slide Number Placeholder 8"/>
          <p:cNvSpPr>
            <a:spLocks noGrp="1"/>
          </p:cNvSpPr>
          <p:nvPr>
            <p:ph type="sldNum" sz="quarter" idx="12"/>
          </p:nvPr>
        </p:nvSpPr>
        <p:spPr/>
        <p:txBody>
          <a:bodyPr/>
          <a:lstStyle/>
          <a:p>
            <a:fld id="{F08DAFE6-3C0B-4F00-A70B-1E357DE34133}" type="slidenum">
              <a:rPr lang="pl-PL" smtClean="0"/>
              <a:t>‹#›</a:t>
            </a:fld>
            <a:endParaRPr lang="pl-PL"/>
          </a:p>
        </p:txBody>
      </p:sp>
    </p:spTree>
    <p:extLst>
      <p:ext uri="{BB962C8B-B14F-4D97-AF65-F5344CB8AC3E}">
        <p14:creationId xmlns:p14="http://schemas.microsoft.com/office/powerpoint/2010/main" val="2971565208"/>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Date Placeholder 2"/>
          <p:cNvSpPr>
            <a:spLocks noGrp="1"/>
          </p:cNvSpPr>
          <p:nvPr>
            <p:ph type="dt" sz="half" idx="10"/>
          </p:nvPr>
        </p:nvSpPr>
        <p:spPr/>
        <p:txBody>
          <a:bodyPr/>
          <a:lstStyle/>
          <a:p>
            <a:fld id="{E35D89CD-6BC3-4C59-94EC-8AEF8E32E7E6}" type="datetimeFigureOut">
              <a:rPr lang="pl-PL" smtClean="0"/>
              <a:t>27.02.2026</a:t>
            </a:fld>
            <a:endParaRPr lang="pl-PL"/>
          </a:p>
        </p:txBody>
      </p:sp>
      <p:sp>
        <p:nvSpPr>
          <p:cNvPr id="4" name="Footer Placeholder 3"/>
          <p:cNvSpPr>
            <a:spLocks noGrp="1"/>
          </p:cNvSpPr>
          <p:nvPr>
            <p:ph type="ftr" sz="quarter" idx="11"/>
          </p:nvPr>
        </p:nvSpPr>
        <p:spPr/>
        <p:txBody>
          <a:bodyPr/>
          <a:lstStyle/>
          <a:p>
            <a:endParaRPr lang="pl-PL"/>
          </a:p>
        </p:txBody>
      </p:sp>
      <p:sp>
        <p:nvSpPr>
          <p:cNvPr id="5" name="Slide Number Placeholder 4"/>
          <p:cNvSpPr>
            <a:spLocks noGrp="1"/>
          </p:cNvSpPr>
          <p:nvPr>
            <p:ph type="sldNum" sz="quarter" idx="12"/>
          </p:nvPr>
        </p:nvSpPr>
        <p:spPr/>
        <p:txBody>
          <a:bodyPr/>
          <a:lstStyle/>
          <a:p>
            <a:fld id="{F08DAFE6-3C0B-4F00-A70B-1E357DE34133}" type="slidenum">
              <a:rPr lang="pl-PL" smtClean="0"/>
              <a:t>‹#›</a:t>
            </a:fld>
            <a:endParaRPr lang="pl-PL"/>
          </a:p>
        </p:txBody>
      </p:sp>
    </p:spTree>
    <p:extLst>
      <p:ext uri="{BB962C8B-B14F-4D97-AF65-F5344CB8AC3E}">
        <p14:creationId xmlns:p14="http://schemas.microsoft.com/office/powerpoint/2010/main" val="22740319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35D89CD-6BC3-4C59-94EC-8AEF8E32E7E6}" type="datetimeFigureOut">
              <a:rPr lang="pl-PL" smtClean="0"/>
              <a:t>27.02.2026</a:t>
            </a:fld>
            <a:endParaRPr lang="pl-PL"/>
          </a:p>
        </p:txBody>
      </p:sp>
      <p:sp>
        <p:nvSpPr>
          <p:cNvPr id="3" name="Footer Placeholder 2"/>
          <p:cNvSpPr>
            <a:spLocks noGrp="1"/>
          </p:cNvSpPr>
          <p:nvPr>
            <p:ph type="ftr" sz="quarter" idx="11"/>
          </p:nvPr>
        </p:nvSpPr>
        <p:spPr/>
        <p:txBody>
          <a:bodyPr/>
          <a:lstStyle/>
          <a:p>
            <a:endParaRPr lang="pl-PL"/>
          </a:p>
        </p:txBody>
      </p:sp>
      <p:sp>
        <p:nvSpPr>
          <p:cNvPr id="4" name="Slide Number Placeholder 3"/>
          <p:cNvSpPr>
            <a:spLocks noGrp="1"/>
          </p:cNvSpPr>
          <p:nvPr>
            <p:ph type="sldNum" sz="quarter" idx="12"/>
          </p:nvPr>
        </p:nvSpPr>
        <p:spPr/>
        <p:txBody>
          <a:bodyPr/>
          <a:lstStyle/>
          <a:p>
            <a:fld id="{F08DAFE6-3C0B-4F00-A70B-1E357DE34133}" type="slidenum">
              <a:rPr lang="pl-PL" smtClean="0"/>
              <a:t>‹#›</a:t>
            </a:fld>
            <a:endParaRPr lang="pl-PL"/>
          </a:p>
        </p:txBody>
      </p:sp>
    </p:spTree>
    <p:extLst>
      <p:ext uri="{BB962C8B-B14F-4D97-AF65-F5344CB8AC3E}">
        <p14:creationId xmlns:p14="http://schemas.microsoft.com/office/powerpoint/2010/main" val="42725090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Zawartość z podpisem">
    <p:spTree>
      <p:nvGrpSpPr>
        <p:cNvPr id="1" name=""/>
        <p:cNvGrpSpPr/>
        <p:nvPr/>
      </p:nvGrpSpPr>
      <p:grpSpPr>
        <a:xfrm>
          <a:off x="0" y="0"/>
          <a:ext cx="0" cy="0"/>
          <a:chOff x="0" y="0"/>
          <a:chExt cx="0" cy="0"/>
        </a:xfrm>
      </p:grpSpPr>
      <p:sp>
        <p:nvSpPr>
          <p:cNvPr id="17"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2" name="Title 1"/>
          <p:cNvSpPr>
            <a:spLocks noGrp="1"/>
          </p:cNvSpPr>
          <p:nvPr>
            <p:ph type="title"/>
          </p:nvPr>
        </p:nvSpPr>
        <p:spPr>
          <a:xfrm>
            <a:off x="8337884" y="457199"/>
            <a:ext cx="3092115" cy="1196671"/>
          </a:xfrm>
        </p:spPr>
        <p:txBody>
          <a:bodyPr anchor="b">
            <a:normAutofit/>
          </a:bodyPr>
          <a:lstStyle>
            <a:lvl1pPr>
              <a:lnSpc>
                <a:spcPct val="100000"/>
              </a:lnSpc>
              <a:defRPr sz="1900" b="1" i="0" cap="all" spc="300" baseline="0">
                <a:solidFill>
                  <a:schemeClr val="accent1"/>
                </a:solidFill>
                <a:latin typeface="+mn-lt"/>
              </a:defRPr>
            </a:lvl1pPr>
          </a:lstStyle>
          <a:p>
            <a:r>
              <a:rPr lang="pl-PL"/>
              <a:t>Kliknij, aby edytować styl</a:t>
            </a:r>
            <a:endParaRPr lang="en-US" dirty="0"/>
          </a:p>
        </p:txBody>
      </p:sp>
      <p:sp>
        <p:nvSpPr>
          <p:cNvPr id="3" name="Content Placeholder 2"/>
          <p:cNvSpPr>
            <a:spLocks noGrp="1"/>
          </p:cNvSpPr>
          <p:nvPr>
            <p:ph idx="1"/>
          </p:nvPr>
        </p:nvSpPr>
        <p:spPr>
          <a:xfrm>
            <a:off x="765051" y="920377"/>
            <a:ext cx="6158418" cy="498512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Text Placeholder 3"/>
          <p:cNvSpPr>
            <a:spLocks noGrp="1"/>
          </p:cNvSpPr>
          <p:nvPr>
            <p:ph type="body" sz="half" idx="2"/>
          </p:nvPr>
        </p:nvSpPr>
        <p:spPr>
          <a:xfrm>
            <a:off x="8337885" y="1741336"/>
            <a:ext cx="3092115"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Edytuj style wzorca tekstu</a:t>
            </a:r>
          </a:p>
        </p:txBody>
      </p:sp>
      <p:sp>
        <p:nvSpPr>
          <p:cNvPr id="5" name="Date Placeholder 4"/>
          <p:cNvSpPr>
            <a:spLocks noGrp="1"/>
          </p:cNvSpPr>
          <p:nvPr>
            <p:ph type="dt" sz="half" idx="10"/>
          </p:nvPr>
        </p:nvSpPr>
        <p:spPr>
          <a:xfrm>
            <a:off x="765051" y="6375679"/>
            <a:ext cx="1233355" cy="348462"/>
          </a:xfrm>
        </p:spPr>
        <p:txBody>
          <a:bodyPr/>
          <a:lstStyle/>
          <a:p>
            <a:fld id="{E35D89CD-6BC3-4C59-94EC-8AEF8E32E7E6}" type="datetimeFigureOut">
              <a:rPr lang="pl-PL" smtClean="0"/>
              <a:t>27.02.2026</a:t>
            </a:fld>
            <a:endParaRPr lang="pl-PL"/>
          </a:p>
        </p:txBody>
      </p:sp>
      <p:sp>
        <p:nvSpPr>
          <p:cNvPr id="6" name="Footer Placeholder 5"/>
          <p:cNvSpPr>
            <a:spLocks noGrp="1"/>
          </p:cNvSpPr>
          <p:nvPr>
            <p:ph type="ftr" sz="quarter" idx="11"/>
          </p:nvPr>
        </p:nvSpPr>
        <p:spPr>
          <a:xfrm>
            <a:off x="2103620" y="6375679"/>
            <a:ext cx="3482179" cy="345796"/>
          </a:xfrm>
        </p:spPr>
        <p:txBody>
          <a:bodyPr/>
          <a:lstStyle/>
          <a:p>
            <a:endParaRPr lang="pl-PL"/>
          </a:p>
        </p:txBody>
      </p:sp>
      <p:sp>
        <p:nvSpPr>
          <p:cNvPr id="7" name="Slide Number Placeholder 6"/>
          <p:cNvSpPr>
            <a:spLocks noGrp="1"/>
          </p:cNvSpPr>
          <p:nvPr>
            <p:ph type="sldNum" sz="quarter" idx="12"/>
          </p:nvPr>
        </p:nvSpPr>
        <p:spPr>
          <a:xfrm>
            <a:off x="5691014" y="6375679"/>
            <a:ext cx="1232456" cy="345796"/>
          </a:xfrm>
        </p:spPr>
        <p:txBody>
          <a:bodyPr/>
          <a:lstStyle/>
          <a:p>
            <a:fld id="{F08DAFE6-3C0B-4F00-A70B-1E357DE34133}" type="slidenum">
              <a:rPr lang="pl-PL" smtClean="0"/>
              <a:t>‹#›</a:t>
            </a:fld>
            <a:endParaRPr lang="pl-PL"/>
          </a:p>
        </p:txBody>
      </p:sp>
      <p:sp>
        <p:nvSpPr>
          <p:cNvPr id="8" name="Rectangle 7"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185313121"/>
      </p:ext>
    </p:extLst>
  </p:cSld>
  <p:clrMapOvr>
    <a:masterClrMapping/>
  </p:clrMapOvr>
  <p:extLst>
    <p:ext uri="{DCECCB84-F9BA-43D5-87BE-67443E8EF086}">
      <p15:sldGuideLst xmlns:p15="http://schemas.microsoft.com/office/powerpoint/2012/main">
        <p15:guide id="1" orient="horz" pos="69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Obraz z podpisem">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83464" y="0"/>
            <a:ext cx="7355585"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l-PL"/>
              <a:t>Kliknij ikonę, aby dodać obraz</a:t>
            </a:r>
            <a:endParaRPr lang="en-US" dirty="0"/>
          </a:p>
        </p:txBody>
      </p:sp>
      <p:sp>
        <p:nvSpPr>
          <p:cNvPr id="11"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12" name="Rectangle 11"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7883" y="457200"/>
            <a:ext cx="3092117" cy="1196670"/>
          </a:xfrm>
        </p:spPr>
        <p:txBody>
          <a:bodyPr anchor="b">
            <a:normAutofit/>
          </a:bodyPr>
          <a:lstStyle>
            <a:lvl1pPr>
              <a:lnSpc>
                <a:spcPct val="100000"/>
              </a:lnSpc>
              <a:defRPr sz="1900" b="1" i="0" spc="300" baseline="0">
                <a:solidFill>
                  <a:schemeClr val="accent1"/>
                </a:solidFill>
                <a:latin typeface="+mn-lt"/>
              </a:defRPr>
            </a:lvl1pPr>
          </a:lstStyle>
          <a:p>
            <a:r>
              <a:rPr lang="pl-PL"/>
              <a:t>Kliknij, aby edytować styl</a:t>
            </a:r>
            <a:endParaRPr lang="en-US" dirty="0"/>
          </a:p>
        </p:txBody>
      </p:sp>
      <p:sp>
        <p:nvSpPr>
          <p:cNvPr id="4" name="Text Placeholder 3"/>
          <p:cNvSpPr>
            <a:spLocks noGrp="1"/>
          </p:cNvSpPr>
          <p:nvPr>
            <p:ph type="body" sz="half" idx="2"/>
          </p:nvPr>
        </p:nvSpPr>
        <p:spPr>
          <a:xfrm>
            <a:off x="8337883" y="1741336"/>
            <a:ext cx="3092117"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Edytuj style wzorca tekstu</a:t>
            </a:r>
          </a:p>
        </p:txBody>
      </p:sp>
      <p:sp>
        <p:nvSpPr>
          <p:cNvPr id="5" name="Date Placeholder 4"/>
          <p:cNvSpPr>
            <a:spLocks noGrp="1"/>
          </p:cNvSpPr>
          <p:nvPr>
            <p:ph type="dt" sz="half" idx="10"/>
          </p:nvPr>
        </p:nvSpPr>
        <p:spPr>
          <a:xfrm>
            <a:off x="765950" y="6375679"/>
            <a:ext cx="1232456" cy="348462"/>
          </a:xfrm>
        </p:spPr>
        <p:txBody>
          <a:bodyPr/>
          <a:lstStyle/>
          <a:p>
            <a:fld id="{E35D89CD-6BC3-4C59-94EC-8AEF8E32E7E6}" type="datetimeFigureOut">
              <a:rPr lang="pl-PL" smtClean="0"/>
              <a:t>27.02.2026</a:t>
            </a:fld>
            <a:endParaRPr lang="pl-PL"/>
          </a:p>
        </p:txBody>
      </p:sp>
      <p:sp>
        <p:nvSpPr>
          <p:cNvPr id="6" name="Footer Placeholder 5"/>
          <p:cNvSpPr>
            <a:spLocks noGrp="1"/>
          </p:cNvSpPr>
          <p:nvPr>
            <p:ph type="ftr" sz="quarter" idx="11"/>
          </p:nvPr>
        </p:nvSpPr>
        <p:spPr>
          <a:xfrm>
            <a:off x="2103621" y="6375679"/>
            <a:ext cx="3482178" cy="345796"/>
          </a:xfrm>
        </p:spPr>
        <p:txBody>
          <a:bodyPr/>
          <a:lstStyle/>
          <a:p>
            <a:endParaRPr lang="pl-PL"/>
          </a:p>
        </p:txBody>
      </p:sp>
      <p:sp>
        <p:nvSpPr>
          <p:cNvPr id="7" name="Slide Number Placeholder 6"/>
          <p:cNvSpPr>
            <a:spLocks noGrp="1"/>
          </p:cNvSpPr>
          <p:nvPr>
            <p:ph type="sldNum" sz="quarter" idx="12"/>
          </p:nvPr>
        </p:nvSpPr>
        <p:spPr>
          <a:xfrm>
            <a:off x="5687568" y="6375679"/>
            <a:ext cx="1234440" cy="345796"/>
          </a:xfrm>
        </p:spPr>
        <p:txBody>
          <a:bodyPr/>
          <a:lstStyle/>
          <a:p>
            <a:fld id="{F08DAFE6-3C0B-4F00-A70B-1E357DE34133}" type="slidenum">
              <a:rPr lang="pl-PL" smtClean="0"/>
              <a:t>‹#›</a:t>
            </a:fld>
            <a:endParaRPr lang="pl-PL"/>
          </a:p>
        </p:txBody>
      </p:sp>
    </p:spTree>
    <p:extLst>
      <p:ext uri="{BB962C8B-B14F-4D97-AF65-F5344CB8AC3E}">
        <p14:creationId xmlns:p14="http://schemas.microsoft.com/office/powerpoint/2010/main" val="19251866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1678" y="382385"/>
            <a:ext cx="10178322" cy="1492132"/>
          </a:xfrm>
          <a:prstGeom prst="rect">
            <a:avLst/>
          </a:prstGeom>
        </p:spPr>
        <p:txBody>
          <a:bodyPr vert="horz" lIns="91440" tIns="45720" rIns="91440" bIns="45720" rtlCol="0" anchor="t">
            <a:normAutofit/>
          </a:bodyPr>
          <a:lstStyle/>
          <a:p>
            <a:r>
              <a:rPr lang="pl-PL"/>
              <a:t>Kliknij, aby edytować styl</a:t>
            </a:r>
            <a:endParaRPr lang="en-US" dirty="0"/>
          </a:p>
        </p:txBody>
      </p:sp>
      <p:sp>
        <p:nvSpPr>
          <p:cNvPr id="3" name="Text Placeholder 2"/>
          <p:cNvSpPr>
            <a:spLocks noGrp="1"/>
          </p:cNvSpPr>
          <p:nvPr>
            <p:ph type="body" idx="1"/>
          </p:nvPr>
        </p:nvSpPr>
        <p:spPr>
          <a:xfrm>
            <a:off x="1251678" y="2286001"/>
            <a:ext cx="10178322" cy="3593591"/>
          </a:xfrm>
          <a:prstGeom prst="rect">
            <a:avLst/>
          </a:prstGeom>
        </p:spPr>
        <p:txBody>
          <a:bodyPr vert="horz" lIns="91440" tIns="45720" rIns="91440" bIns="45720" rtlCol="0">
            <a:normAutofit/>
          </a:body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2"/>
          </p:nvPr>
        </p:nvSpPr>
        <p:spPr>
          <a:xfrm>
            <a:off x="1251678" y="6375679"/>
            <a:ext cx="2329722" cy="348462"/>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fld id="{E35D89CD-6BC3-4C59-94EC-8AEF8E32E7E6}" type="datetimeFigureOut">
              <a:rPr lang="pl-PL" smtClean="0"/>
              <a:t>27.02.2026</a:t>
            </a:fld>
            <a:endParaRPr lang="pl-PL"/>
          </a:p>
        </p:txBody>
      </p:sp>
      <p:sp>
        <p:nvSpPr>
          <p:cNvPr id="5" name="Footer Placeholder 4"/>
          <p:cNvSpPr>
            <a:spLocks noGrp="1"/>
          </p:cNvSpPr>
          <p:nvPr>
            <p:ph type="ftr" sz="quarter" idx="3"/>
          </p:nvPr>
        </p:nvSpPr>
        <p:spPr>
          <a:xfrm>
            <a:off x="4038600" y="6375679"/>
            <a:ext cx="4114800" cy="345796"/>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endParaRPr lang="pl-PL"/>
          </a:p>
        </p:txBody>
      </p:sp>
      <p:sp>
        <p:nvSpPr>
          <p:cNvPr id="6" name="Slide Number Placeholder 5"/>
          <p:cNvSpPr>
            <a:spLocks noGrp="1"/>
          </p:cNvSpPr>
          <p:nvPr>
            <p:ph type="sldNum" sz="quarter" idx="4"/>
          </p:nvPr>
        </p:nvSpPr>
        <p:spPr>
          <a:xfrm>
            <a:off x="8610601" y="6375679"/>
            <a:ext cx="2819399" cy="345796"/>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F08DAFE6-3C0B-4F00-A70B-1E357DE34133}" type="slidenum">
              <a:rPr lang="pl-PL" smtClean="0"/>
              <a:t>‹#›</a:t>
            </a:fld>
            <a:endParaRPr lang="pl-PL"/>
          </a:p>
        </p:txBody>
      </p:sp>
      <p:sp>
        <p:nvSpPr>
          <p:cNvPr id="11" name="Freeform 6" title="Left scallop edge"/>
          <p:cNvSpPr/>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12" name="Rectangle 11" title="right edge border"/>
          <p:cNvSpPr/>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58200769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p:titleStyle>
    <p:body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92">
          <p15:clr>
            <a:srgbClr val="F26B43"/>
          </p15:clr>
        </p15:guide>
        <p15:guide id="2" pos="7200">
          <p15:clr>
            <a:srgbClr val="F26B43"/>
          </p15:clr>
        </p15:guide>
        <p15:guide id="3" orient="horz" pos="4008">
          <p15:clr>
            <a:srgbClr val="F26B43"/>
          </p15:clr>
        </p15:guide>
        <p15:guide id="4" orient="horz" pos="1440">
          <p15:clr>
            <a:srgbClr val="F26B43"/>
          </p15:clr>
        </p15:guide>
        <p15:guide id="5" orient="horz" pos="3720">
          <p15:clr>
            <a:srgbClr val="F26B43"/>
          </p15:clr>
        </p15:guide>
        <p15:guide id="6" orient="horz" pos="2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24.jp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1.jpeg"/><Relationship Id="rId2" Type="http://schemas.openxmlformats.org/officeDocument/2006/relationships/image" Target="../media/image27.jpeg"/><Relationship Id="rId1" Type="http://schemas.openxmlformats.org/officeDocument/2006/relationships/slideLayout" Target="../slideLayouts/slideLayout7.xml"/><Relationship Id="rId6" Type="http://schemas.openxmlformats.org/officeDocument/2006/relationships/image" Target="../media/image30.jpg"/><Relationship Id="rId5" Type="http://schemas.openxmlformats.org/officeDocument/2006/relationships/image" Target="../media/image3.png"/><Relationship Id="rId4" Type="http://schemas.openxmlformats.org/officeDocument/2006/relationships/image" Target="../media/image29.jpeg"/></Relationships>
</file>

<file path=ppt/slides/_rels/slide1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3.jp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1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g"/><Relationship Id="rId1" Type="http://schemas.openxmlformats.org/officeDocument/2006/relationships/slideLayout" Target="../slideLayouts/slideLayout7.xml"/><Relationship Id="rId6" Type="http://schemas.openxmlformats.org/officeDocument/2006/relationships/image" Target="../media/image42.jpeg"/><Relationship Id="rId5" Type="http://schemas.openxmlformats.org/officeDocument/2006/relationships/image" Target="../media/image41.jpg"/><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8" Type="http://schemas.openxmlformats.org/officeDocument/2006/relationships/image" Target="../media/image48.jpg"/><Relationship Id="rId3" Type="http://schemas.openxmlformats.org/officeDocument/2006/relationships/image" Target="../media/image43.jpeg"/><Relationship Id="rId7" Type="http://schemas.openxmlformats.org/officeDocument/2006/relationships/image" Target="../media/image47.jpe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46.jpeg"/><Relationship Id="rId5" Type="http://schemas.openxmlformats.org/officeDocument/2006/relationships/image" Target="../media/image45.jpg"/><Relationship Id="rId4" Type="http://schemas.openxmlformats.org/officeDocument/2006/relationships/image" Target="../media/image44.jpeg"/></Relationships>
</file>

<file path=ppt/slides/_rels/slide22.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jpg"/><Relationship Id="rId1" Type="http://schemas.openxmlformats.org/officeDocument/2006/relationships/slideLayout" Target="../slideLayouts/slideLayout7.xml"/><Relationship Id="rId4" Type="http://schemas.openxmlformats.org/officeDocument/2006/relationships/image" Target="../media/image51.jpeg"/></Relationships>
</file>

<file path=ppt/slides/_rels/slide2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54.jpg"/><Relationship Id="rId4" Type="http://schemas.openxmlformats.org/officeDocument/2006/relationships/image" Target="../media/image53.jpeg"/></Relationships>
</file>

<file path=ppt/slides/_rels/slide2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56.jpg"/></Relationships>
</file>

<file path=ppt/slides/_rels/slide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7.jpeg"/><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58.jfif"/><Relationship Id="rId4" Type="http://schemas.openxmlformats.org/officeDocument/2006/relationships/hyperlink" Target="http://www.sp85.krakow.pl/"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0.jp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9.jpg"/><Relationship Id="rId5" Type="http://schemas.openxmlformats.org/officeDocument/2006/relationships/image" Target="../media/image8.jpe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eg"/><Relationship Id="rId1" Type="http://schemas.openxmlformats.org/officeDocument/2006/relationships/slideLayout" Target="../slideLayouts/slideLayout7.xml"/><Relationship Id="rId5" Type="http://schemas.openxmlformats.org/officeDocument/2006/relationships/image" Target="../media/image14.jpg"/><Relationship Id="rId4" Type="http://schemas.openxmlformats.org/officeDocument/2006/relationships/image" Target="../media/image13.jpg"/></Relationships>
</file>

<file path=ppt/slides/_rels/slide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eg"/><Relationship Id="rId1" Type="http://schemas.openxmlformats.org/officeDocument/2006/relationships/slideLayout" Target="../slideLayouts/slideLayout7.xml"/><Relationship Id="rId4" Type="http://schemas.openxmlformats.org/officeDocument/2006/relationships/image" Target="../media/image19.jpg"/></Relationships>
</file>

<file path=ppt/slides/_rels/slide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le tekstowe 2"/>
          <p:cNvSpPr txBox="1"/>
          <p:nvPr/>
        </p:nvSpPr>
        <p:spPr>
          <a:xfrm>
            <a:off x="2379616" y="2414452"/>
            <a:ext cx="8508275" cy="2308324"/>
          </a:xfrm>
          <a:prstGeom prst="rect">
            <a:avLst/>
          </a:prstGeom>
          <a:noFill/>
        </p:spPr>
        <p:txBody>
          <a:bodyPr wrap="square" rtlCol="0">
            <a:spAutoFit/>
          </a:bodyPr>
          <a:lstStyle/>
          <a:p>
            <a:pPr algn="ctr"/>
            <a:r>
              <a:rPr lang="pl-PL" sz="4800" dirty="0"/>
              <a:t>Witamy na Dniu Otwartym </a:t>
            </a:r>
          </a:p>
          <a:p>
            <a:pPr algn="ctr"/>
            <a:r>
              <a:rPr lang="pl-PL" sz="4800" dirty="0"/>
              <a:t>w Szkole Podstawowej Nr 85 </a:t>
            </a:r>
          </a:p>
          <a:p>
            <a:pPr algn="ctr"/>
            <a:r>
              <a:rPr lang="pl-PL" sz="4800" dirty="0"/>
              <a:t>w Krakowie!</a:t>
            </a:r>
          </a:p>
        </p:txBody>
      </p:sp>
      <p:pic>
        <p:nvPicPr>
          <p:cNvPr id="5" name="Obraz 4"/>
          <p:cNvPicPr>
            <a:picLocks noChangeAspect="1"/>
          </p:cNvPicPr>
          <p:nvPr/>
        </p:nvPicPr>
        <p:blipFill rotWithShape="1">
          <a:blip r:embed="rId2"/>
          <a:srcRect l="-139" r="12793"/>
          <a:stretch/>
        </p:blipFill>
        <p:spPr>
          <a:xfrm>
            <a:off x="1208316" y="178393"/>
            <a:ext cx="10417628" cy="1744314"/>
          </a:xfrm>
          <a:prstGeom prst="rect">
            <a:avLst/>
          </a:prstGeom>
        </p:spPr>
      </p:pic>
    </p:spTree>
    <p:extLst>
      <p:ext uri="{BB962C8B-B14F-4D97-AF65-F5344CB8AC3E}">
        <p14:creationId xmlns:p14="http://schemas.microsoft.com/office/powerpoint/2010/main" val="41990474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76308" y="1221971"/>
            <a:ext cx="5829991" cy="4372493"/>
          </a:xfrm>
          <a:prstGeom prst="rect">
            <a:avLst/>
          </a:prstGeom>
          <a:ln>
            <a:noFill/>
          </a:ln>
          <a:effectLst>
            <a:softEdge rad="112500"/>
          </a:effectLst>
        </p:spPr>
      </p:pic>
      <p:pic>
        <p:nvPicPr>
          <p:cNvPr id="2" name="Obraz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91596" y="113211"/>
            <a:ext cx="1308518" cy="1300241"/>
          </a:xfrm>
          <a:prstGeom prst="rect">
            <a:avLst/>
          </a:prstGeom>
        </p:spPr>
      </p:pic>
      <p:sp>
        <p:nvSpPr>
          <p:cNvPr id="3" name="pole tekstowe 2"/>
          <p:cNvSpPr txBox="1"/>
          <p:nvPr/>
        </p:nvSpPr>
        <p:spPr>
          <a:xfrm>
            <a:off x="1282141" y="0"/>
            <a:ext cx="3880064" cy="7417415"/>
          </a:xfrm>
          <a:prstGeom prst="rect">
            <a:avLst/>
          </a:prstGeom>
          <a:noFill/>
        </p:spPr>
        <p:txBody>
          <a:bodyPr wrap="square" rtlCol="0">
            <a:spAutoFit/>
          </a:bodyPr>
          <a:lstStyle/>
          <a:p>
            <a:pPr algn="ctr"/>
            <a:r>
              <a:rPr lang="pl-PL" sz="2800" b="1" dirty="0">
                <a:latin typeface="+mj-lt"/>
              </a:rPr>
              <a:t>ŚWIETLICA </a:t>
            </a:r>
          </a:p>
          <a:p>
            <a:pPr algn="ctr"/>
            <a:r>
              <a:rPr lang="pl-PL" sz="2800" b="1" dirty="0">
                <a:latin typeface="+mj-lt"/>
              </a:rPr>
              <a:t>OD 6.30 DO 17.00</a:t>
            </a:r>
          </a:p>
          <a:p>
            <a:endParaRPr lang="pl-PL" sz="2800" dirty="0">
              <a:latin typeface="+mj-lt"/>
            </a:endParaRPr>
          </a:p>
          <a:p>
            <a:r>
              <a:rPr lang="pl-PL" sz="2800" dirty="0">
                <a:latin typeface="+mj-lt"/>
              </a:rPr>
              <a:t>Mocną stroną naszej Szkoły jest opieka w świetlicy w godzinach dostosowanych do potrzeb uczniów i ich rodziców. </a:t>
            </a:r>
          </a:p>
          <a:p>
            <a:endParaRPr lang="pl-PL" sz="2800" dirty="0">
              <a:latin typeface="+mj-lt"/>
            </a:endParaRPr>
          </a:p>
          <a:p>
            <a:r>
              <a:rPr lang="pl-PL" sz="2800" dirty="0">
                <a:latin typeface="+mj-lt"/>
              </a:rPr>
              <a:t>Nasza świetlica jest bardzo dobrze wyposażona w najnowsze gry, sprzęt </a:t>
            </a:r>
            <a:r>
              <a:rPr lang="pl-PL" sz="2800" dirty="0" err="1">
                <a:latin typeface="+mj-lt"/>
              </a:rPr>
              <a:t>rekreacyjno</a:t>
            </a:r>
            <a:r>
              <a:rPr lang="pl-PL" sz="2800" dirty="0">
                <a:latin typeface="+mj-lt"/>
              </a:rPr>
              <a:t> - sportowy i zabawki.</a:t>
            </a:r>
          </a:p>
          <a:p>
            <a:endParaRPr lang="pl-PL" sz="2800" dirty="0">
              <a:latin typeface="+mj-lt"/>
            </a:endParaRPr>
          </a:p>
        </p:txBody>
      </p:sp>
    </p:spTree>
    <p:extLst>
      <p:ext uri="{BB962C8B-B14F-4D97-AF65-F5344CB8AC3E}">
        <p14:creationId xmlns:p14="http://schemas.microsoft.com/office/powerpoint/2010/main" val="19705768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p:cNvSpPr txBox="1"/>
          <p:nvPr/>
        </p:nvSpPr>
        <p:spPr>
          <a:xfrm>
            <a:off x="1498612" y="284359"/>
            <a:ext cx="4164676" cy="6555641"/>
          </a:xfrm>
          <a:prstGeom prst="rect">
            <a:avLst/>
          </a:prstGeom>
          <a:noFill/>
        </p:spPr>
        <p:txBody>
          <a:bodyPr wrap="square" rtlCol="0">
            <a:spAutoFit/>
          </a:bodyPr>
          <a:lstStyle/>
          <a:p>
            <a:r>
              <a:rPr lang="pl-PL" sz="2800" dirty="0">
                <a:latin typeface="+mj-lt"/>
              </a:rPr>
              <a:t> W świetlicy są organizowane zajęcia plastyczne i muzyczne, dzieci z sukcesami biorą udział w licznych konkursach. </a:t>
            </a:r>
          </a:p>
          <a:p>
            <a:endParaRPr lang="pl-PL" sz="2800" dirty="0">
              <a:latin typeface="+mj-lt"/>
            </a:endParaRPr>
          </a:p>
          <a:p>
            <a:r>
              <a:rPr lang="pl-PL" sz="2800" dirty="0">
                <a:latin typeface="+mj-lt"/>
              </a:rPr>
              <a:t>Przy sprzyjającej pogodzie spędzają czas na szkolnym placu zabaw lub boisku.</a:t>
            </a:r>
          </a:p>
          <a:p>
            <a:endParaRPr lang="pl-PL" sz="2800" dirty="0">
              <a:latin typeface="+mj-lt"/>
            </a:endParaRPr>
          </a:p>
          <a:p>
            <a:r>
              <a:rPr lang="pl-PL" sz="2800" dirty="0"/>
              <a:t>W ramach świetlicy dzieci również chodzą z nauczycielami na obiad.</a:t>
            </a:r>
          </a:p>
          <a:p>
            <a:endParaRPr lang="pl-PL" sz="2800" dirty="0">
              <a:latin typeface="+mj-lt"/>
            </a:endParaRPr>
          </a:p>
        </p:txBody>
      </p:sp>
      <p:pic>
        <p:nvPicPr>
          <p:cNvPr id="3" name="Obraz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84175" y="232757"/>
            <a:ext cx="4632268" cy="6176356"/>
          </a:xfrm>
          <a:prstGeom prst="rect">
            <a:avLst/>
          </a:prstGeom>
          <a:ln>
            <a:noFill/>
          </a:ln>
          <a:effectLst>
            <a:softEdge rad="112500"/>
          </a:effectLst>
        </p:spPr>
      </p:pic>
    </p:spTree>
    <p:extLst>
      <p:ext uri="{BB962C8B-B14F-4D97-AF65-F5344CB8AC3E}">
        <p14:creationId xmlns:p14="http://schemas.microsoft.com/office/powerpoint/2010/main" val="14722873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91596" y="113211"/>
            <a:ext cx="1308518" cy="1300241"/>
          </a:xfrm>
          <a:prstGeom prst="rect">
            <a:avLst/>
          </a:prstGeom>
        </p:spPr>
      </p:pic>
      <p:sp>
        <p:nvSpPr>
          <p:cNvPr id="3" name="pole tekstowe 2"/>
          <p:cNvSpPr txBox="1"/>
          <p:nvPr/>
        </p:nvSpPr>
        <p:spPr>
          <a:xfrm>
            <a:off x="1018182" y="292964"/>
            <a:ext cx="6185051" cy="6278642"/>
          </a:xfrm>
          <a:prstGeom prst="rect">
            <a:avLst/>
          </a:prstGeom>
          <a:noFill/>
        </p:spPr>
        <p:txBody>
          <a:bodyPr wrap="square" rtlCol="0">
            <a:spAutoFit/>
          </a:bodyPr>
          <a:lstStyle/>
          <a:p>
            <a:r>
              <a:rPr lang="pl-PL" sz="2800" dirty="0">
                <a:latin typeface="+mj-lt"/>
              </a:rPr>
              <a:t>STOŁÓWKA SZKOLNA</a:t>
            </a:r>
          </a:p>
          <a:p>
            <a:endParaRPr lang="pl-PL" sz="1000" dirty="0">
              <a:latin typeface="+mj-lt"/>
            </a:endParaRPr>
          </a:p>
          <a:p>
            <a:r>
              <a:rPr lang="pl-PL" sz="2800" dirty="0">
                <a:latin typeface="+mj-lt"/>
              </a:rPr>
              <a:t>W Szkole funkcjonuje stołówka, która wydaje dwudaniowe obiady, przygotowane w szkolnej kuchni, uwzględniające potrzeby żywieniowe dzieci.</a:t>
            </a:r>
          </a:p>
          <a:p>
            <a:r>
              <a:rPr lang="pl-PL" sz="2800" dirty="0">
                <a:latin typeface="+mj-lt"/>
              </a:rPr>
              <a:t>Koszt dwudaniowego obiadu to 15.00 zł.</a:t>
            </a:r>
          </a:p>
          <a:p>
            <a:endParaRPr lang="pl-PL" sz="2800" dirty="0">
              <a:latin typeface="+mj-lt"/>
            </a:endParaRPr>
          </a:p>
          <a:p>
            <a:r>
              <a:rPr lang="pl-PL" sz="2800" dirty="0">
                <a:latin typeface="+mj-lt"/>
              </a:rPr>
              <a:t>Obiady szkolne przygotowywane są na miejscu. Codziennie jest inny zestaw obiadowy - dwudaniowy.</a:t>
            </a:r>
          </a:p>
          <a:p>
            <a:endParaRPr lang="pl-PL" sz="2800" dirty="0">
              <a:latin typeface="+mj-lt"/>
            </a:endParaRPr>
          </a:p>
          <a:p>
            <a:r>
              <a:rPr lang="pl-PL" sz="2800" dirty="0">
                <a:latin typeface="+mj-lt"/>
              </a:rPr>
              <a:t>Dzieci kl. 0-3 jedzą obiady pod opieką nauczyciela na lekcji, żeby uniknąć tłoku.</a:t>
            </a:r>
          </a:p>
        </p:txBody>
      </p:sp>
      <p:pic>
        <p:nvPicPr>
          <p:cNvPr id="4" name="Obraz 3"/>
          <p:cNvPicPr>
            <a:picLocks noChangeAspect="1"/>
          </p:cNvPicPr>
          <p:nvPr/>
        </p:nvPicPr>
        <p:blipFill>
          <a:blip r:embed="rId3"/>
          <a:stretch>
            <a:fillRect/>
          </a:stretch>
        </p:blipFill>
        <p:spPr>
          <a:xfrm rot="272250">
            <a:off x="7576715" y="305196"/>
            <a:ext cx="2009553" cy="1972793"/>
          </a:xfrm>
          <a:prstGeom prst="rect">
            <a:avLst/>
          </a:prstGeom>
        </p:spPr>
      </p:pic>
      <p:pic>
        <p:nvPicPr>
          <p:cNvPr id="6" name="Obraz 5" descr="Obraz zawierający osoba, ubrania, Ludzka twarz, w pomieszczeniu&#10;&#10;Zawartość wygenerowana przez sztuczną inteligencję może być niepoprawna.">
            <a:extLst>
              <a:ext uri="{FF2B5EF4-FFF2-40B4-BE49-F238E27FC236}">
                <a16:creationId xmlns:a16="http://schemas.microsoft.com/office/drawing/2014/main" id="{176528A5-03A9-630A-3904-3BD8842A759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31114">
            <a:off x="6782074" y="2457373"/>
            <a:ext cx="5091729" cy="3428999"/>
          </a:xfrm>
          <a:prstGeom prst="rect">
            <a:avLst/>
          </a:prstGeom>
          <a:ln>
            <a:noFill/>
          </a:ln>
          <a:effectLst>
            <a:softEdge rad="112500"/>
          </a:effectLst>
        </p:spPr>
      </p:pic>
    </p:spTree>
    <p:extLst>
      <p:ext uri="{BB962C8B-B14F-4D97-AF65-F5344CB8AC3E}">
        <p14:creationId xmlns:p14="http://schemas.microsoft.com/office/powerpoint/2010/main" val="19248857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91596" y="113211"/>
            <a:ext cx="1308518" cy="1300241"/>
          </a:xfrm>
          <a:prstGeom prst="rect">
            <a:avLst/>
          </a:prstGeom>
        </p:spPr>
      </p:pic>
      <p:sp>
        <p:nvSpPr>
          <p:cNvPr id="3" name="pole tekstowe 2"/>
          <p:cNvSpPr txBox="1"/>
          <p:nvPr/>
        </p:nvSpPr>
        <p:spPr>
          <a:xfrm>
            <a:off x="2346169" y="252944"/>
            <a:ext cx="8508275" cy="3539430"/>
          </a:xfrm>
          <a:prstGeom prst="rect">
            <a:avLst/>
          </a:prstGeom>
          <a:noFill/>
        </p:spPr>
        <p:txBody>
          <a:bodyPr wrap="square" rtlCol="0">
            <a:spAutoFit/>
          </a:bodyPr>
          <a:lstStyle/>
          <a:p>
            <a:r>
              <a:rPr lang="pl-PL" sz="2800" dirty="0">
                <a:latin typeface="+mj-lt"/>
              </a:rPr>
              <a:t>STOMATOLOG SZKOLNY </a:t>
            </a:r>
          </a:p>
          <a:p>
            <a:endParaRPr lang="pl-PL" sz="2800" dirty="0">
              <a:latin typeface="+mj-lt"/>
            </a:endParaRPr>
          </a:p>
          <a:p>
            <a:r>
              <a:rPr lang="pl-PL" sz="2800" dirty="0">
                <a:latin typeface="+mj-lt"/>
              </a:rPr>
              <a:t>Uczniowie mogą korzystać z bezpłatnej opieki stomatologa szkolnego.</a:t>
            </a:r>
          </a:p>
          <a:p>
            <a:endParaRPr lang="pl-PL" sz="2800" dirty="0">
              <a:latin typeface="+mj-lt"/>
            </a:endParaRPr>
          </a:p>
          <a:p>
            <a:r>
              <a:rPr lang="pl-PL" sz="2800" dirty="0">
                <a:latin typeface="+mj-lt"/>
              </a:rPr>
              <a:t>HIGIENISTKA SZKOLNA</a:t>
            </a:r>
          </a:p>
          <a:p>
            <a:endParaRPr lang="pl-PL" sz="2800" dirty="0">
              <a:latin typeface="+mj-lt"/>
            </a:endParaRPr>
          </a:p>
          <a:p>
            <a:r>
              <a:rPr lang="pl-PL" sz="2800" dirty="0">
                <a:latin typeface="+mj-lt"/>
              </a:rPr>
              <a:t>W Szkole również jest zatrudniona szkolna higienistka.</a:t>
            </a:r>
          </a:p>
        </p:txBody>
      </p:sp>
      <p:pic>
        <p:nvPicPr>
          <p:cNvPr id="4" name="Obraz 3"/>
          <p:cNvPicPr>
            <a:picLocks noChangeAspect="1"/>
          </p:cNvPicPr>
          <p:nvPr/>
        </p:nvPicPr>
        <p:blipFill>
          <a:blip r:embed="rId3"/>
          <a:stretch>
            <a:fillRect/>
          </a:stretch>
        </p:blipFill>
        <p:spPr>
          <a:xfrm rot="21046145">
            <a:off x="3874863" y="3379504"/>
            <a:ext cx="4831646" cy="3767378"/>
          </a:xfrm>
          <a:prstGeom prst="rect">
            <a:avLst/>
          </a:prstGeom>
          <a:ln>
            <a:noFill/>
          </a:ln>
          <a:effectLst>
            <a:softEdge rad="112500"/>
          </a:effectLst>
        </p:spPr>
      </p:pic>
    </p:spTree>
    <p:extLst>
      <p:ext uri="{BB962C8B-B14F-4D97-AF65-F5344CB8AC3E}">
        <p14:creationId xmlns:p14="http://schemas.microsoft.com/office/powerpoint/2010/main" val="657052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91596" y="113211"/>
            <a:ext cx="1308518" cy="1300241"/>
          </a:xfrm>
          <a:prstGeom prst="rect">
            <a:avLst/>
          </a:prstGeom>
        </p:spPr>
      </p:pic>
      <p:sp>
        <p:nvSpPr>
          <p:cNvPr id="3" name="pole tekstowe 2"/>
          <p:cNvSpPr txBox="1"/>
          <p:nvPr/>
        </p:nvSpPr>
        <p:spPr>
          <a:xfrm>
            <a:off x="5996763" y="-478464"/>
            <a:ext cx="5695507" cy="7846630"/>
          </a:xfrm>
          <a:prstGeom prst="rect">
            <a:avLst/>
          </a:prstGeom>
          <a:noFill/>
        </p:spPr>
        <p:txBody>
          <a:bodyPr wrap="square" rtlCol="0">
            <a:spAutoFit/>
          </a:bodyPr>
          <a:lstStyle/>
          <a:p>
            <a:endParaRPr lang="pl-PL" sz="2800" dirty="0">
              <a:latin typeface="+mj-lt"/>
            </a:endParaRPr>
          </a:p>
          <a:p>
            <a:endParaRPr lang="pl-PL" sz="2800" dirty="0">
              <a:latin typeface="+mj-lt"/>
            </a:endParaRPr>
          </a:p>
          <a:p>
            <a:r>
              <a:rPr lang="pl-PL" sz="2800" b="1" dirty="0">
                <a:latin typeface="+mj-lt"/>
              </a:rPr>
              <a:t>NAUKA JĘZYKÓW OBCYCH </a:t>
            </a:r>
          </a:p>
          <a:p>
            <a:endParaRPr lang="pl-PL" sz="2800" dirty="0">
              <a:latin typeface="+mj-lt"/>
            </a:endParaRPr>
          </a:p>
          <a:p>
            <a:r>
              <a:rPr lang="pl-PL" sz="2800" dirty="0">
                <a:latin typeface="+mj-lt"/>
              </a:rPr>
              <a:t>•	J. angielski od zerówki i od kl. I</a:t>
            </a:r>
          </a:p>
          <a:p>
            <a:endParaRPr lang="pl-PL" sz="2800" dirty="0">
              <a:latin typeface="+mj-lt"/>
            </a:endParaRPr>
          </a:p>
          <a:p>
            <a:pPr algn="ctr"/>
            <a:r>
              <a:rPr lang="pl-PL" sz="2400" dirty="0">
                <a:latin typeface="+mj-lt"/>
              </a:rPr>
              <a:t>Realizujemy program </a:t>
            </a:r>
            <a:r>
              <a:rPr lang="pl-PL" sz="2400" b="1" dirty="0">
                <a:latin typeface="+mj-lt"/>
              </a:rPr>
              <a:t>Future4Me!</a:t>
            </a:r>
          </a:p>
          <a:p>
            <a:pPr algn="ctr"/>
            <a:r>
              <a:rPr lang="pl-PL" sz="2400" dirty="0">
                <a:latin typeface="+mj-lt"/>
              </a:rPr>
              <a:t>Dodatkowe 2 godziny języka angielskiego </a:t>
            </a:r>
            <a:br>
              <a:rPr lang="pl-PL" sz="2400" dirty="0">
                <a:latin typeface="+mj-lt"/>
              </a:rPr>
            </a:br>
            <a:r>
              <a:rPr lang="pl-PL" sz="2400" dirty="0">
                <a:latin typeface="+mj-lt"/>
              </a:rPr>
              <a:t>w kl. 2-8</a:t>
            </a:r>
          </a:p>
          <a:p>
            <a:endParaRPr lang="pl-PL" sz="2400" dirty="0">
              <a:latin typeface="+mj-lt"/>
            </a:endParaRPr>
          </a:p>
          <a:p>
            <a:r>
              <a:rPr lang="pl-PL" sz="2800" dirty="0">
                <a:latin typeface="+mj-lt"/>
              </a:rPr>
              <a:t>•	J. niemiecki od kl. VII</a:t>
            </a:r>
          </a:p>
          <a:p>
            <a:endParaRPr lang="pl-PL" sz="2800" dirty="0">
              <a:latin typeface="+mj-lt"/>
            </a:endParaRPr>
          </a:p>
          <a:p>
            <a:pPr algn="ctr"/>
            <a:r>
              <a:rPr lang="pl-PL" sz="2800" b="1" dirty="0">
                <a:latin typeface="+mj-lt"/>
              </a:rPr>
              <a:t>ZAJĘCIA ROZWIJAJĄCE </a:t>
            </a:r>
            <a:br>
              <a:rPr lang="pl-PL" sz="2800" b="1" dirty="0">
                <a:latin typeface="+mj-lt"/>
              </a:rPr>
            </a:br>
            <a:r>
              <a:rPr lang="pl-PL" sz="2800" b="1" dirty="0">
                <a:latin typeface="+mj-lt"/>
              </a:rPr>
              <a:t>KOMPETENCJE SPOŁECZNE</a:t>
            </a:r>
          </a:p>
          <a:p>
            <a:endParaRPr lang="pl-PL" sz="2800" dirty="0"/>
          </a:p>
          <a:p>
            <a:r>
              <a:rPr lang="pl-PL" sz="2800" dirty="0"/>
              <a:t>•	Samorząd Uczniowski</a:t>
            </a:r>
          </a:p>
          <a:p>
            <a:r>
              <a:rPr lang="pl-PL" sz="2800" dirty="0"/>
              <a:t>•	Wolontariat</a:t>
            </a:r>
          </a:p>
          <a:p>
            <a:endParaRPr lang="pl-PL" sz="2800" dirty="0">
              <a:latin typeface="+mj-lt"/>
            </a:endParaRPr>
          </a:p>
        </p:txBody>
      </p:sp>
      <p:pic>
        <p:nvPicPr>
          <p:cNvPr id="4" name="Obraz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0221" y="202019"/>
            <a:ext cx="4752753" cy="6337004"/>
          </a:xfrm>
          <a:prstGeom prst="rect">
            <a:avLst/>
          </a:prstGeom>
          <a:ln>
            <a:noFill/>
          </a:ln>
          <a:effectLst>
            <a:softEdge rad="112500"/>
          </a:effectLst>
        </p:spPr>
      </p:pic>
    </p:spTree>
    <p:extLst>
      <p:ext uri="{BB962C8B-B14F-4D97-AF65-F5344CB8AC3E}">
        <p14:creationId xmlns:p14="http://schemas.microsoft.com/office/powerpoint/2010/main" val="3540434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raz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1342620">
            <a:off x="641498" y="3977634"/>
            <a:ext cx="2780280" cy="2780280"/>
          </a:xfrm>
          <a:prstGeom prst="rect">
            <a:avLst/>
          </a:prstGeom>
          <a:ln>
            <a:noFill/>
          </a:ln>
          <a:effectLst>
            <a:softEdge rad="112500"/>
          </a:effectLst>
        </p:spPr>
      </p:pic>
      <p:pic>
        <p:nvPicPr>
          <p:cNvPr id="10" name="Obraz 9"/>
          <p:cNvPicPr>
            <a:picLocks noChangeAspect="1"/>
          </p:cNvPicPr>
          <p:nvPr/>
        </p:nvPicPr>
        <p:blipFill>
          <a:blip r:embed="rId3"/>
          <a:stretch>
            <a:fillRect/>
          </a:stretch>
        </p:blipFill>
        <p:spPr>
          <a:xfrm>
            <a:off x="2883689" y="4008303"/>
            <a:ext cx="4273210" cy="2849697"/>
          </a:xfrm>
          <a:prstGeom prst="rect">
            <a:avLst/>
          </a:prstGeom>
          <a:ln>
            <a:noFill/>
          </a:ln>
          <a:effectLst>
            <a:softEdge rad="112500"/>
          </a:effectLst>
        </p:spPr>
      </p:pic>
      <p:pic>
        <p:nvPicPr>
          <p:cNvPr id="9" name="Obraz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53507">
            <a:off x="6786191" y="-43368"/>
            <a:ext cx="2726746" cy="3635661"/>
          </a:xfrm>
          <a:prstGeom prst="rect">
            <a:avLst/>
          </a:prstGeom>
          <a:ln>
            <a:noFill/>
          </a:ln>
          <a:effectLst>
            <a:softEdge rad="112500"/>
          </a:effectLst>
        </p:spPr>
      </p:pic>
      <p:pic>
        <p:nvPicPr>
          <p:cNvPr id="2" name="Obraz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91596" y="113211"/>
            <a:ext cx="1308518" cy="1300241"/>
          </a:xfrm>
          <a:prstGeom prst="rect">
            <a:avLst/>
          </a:prstGeom>
        </p:spPr>
      </p:pic>
      <p:sp>
        <p:nvSpPr>
          <p:cNvPr id="3" name="pole tekstowe 2"/>
          <p:cNvSpPr txBox="1"/>
          <p:nvPr/>
        </p:nvSpPr>
        <p:spPr>
          <a:xfrm>
            <a:off x="873112" y="-48880"/>
            <a:ext cx="6092954" cy="4093428"/>
          </a:xfrm>
          <a:prstGeom prst="rect">
            <a:avLst/>
          </a:prstGeom>
          <a:noFill/>
        </p:spPr>
        <p:txBody>
          <a:bodyPr wrap="square" rtlCol="0">
            <a:spAutoFit/>
          </a:bodyPr>
          <a:lstStyle/>
          <a:p>
            <a:r>
              <a:rPr lang="pl-PL" sz="2800" dirty="0">
                <a:latin typeface="+mj-lt"/>
              </a:rPr>
              <a:t>ZAJĘCIA POZALEKCYJNE.</a:t>
            </a:r>
          </a:p>
          <a:p>
            <a:endParaRPr lang="pl-PL" sz="800" dirty="0">
              <a:latin typeface="+mj-lt"/>
            </a:endParaRPr>
          </a:p>
          <a:p>
            <a:r>
              <a:rPr lang="pl-PL" sz="2800" dirty="0">
                <a:latin typeface="+mj-lt"/>
              </a:rPr>
              <a:t>Poza realizacją obowiązujących programów nauczania oferujemy różnorodne zajęcia pozalekcyjne, na których dzieci mogą rozwijać swoje uzdolnienia i zainteresowania oraz przygotowywać się do udziału w szkolnych i międzyszkolnych konkursach o wybranej tematyce.</a:t>
            </a:r>
          </a:p>
        </p:txBody>
      </p:sp>
      <p:pic>
        <p:nvPicPr>
          <p:cNvPr id="6" name="Obraz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97333" y="3489601"/>
            <a:ext cx="5243421" cy="3495614"/>
          </a:xfrm>
          <a:prstGeom prst="rect">
            <a:avLst/>
          </a:prstGeom>
          <a:ln>
            <a:noFill/>
          </a:ln>
          <a:effectLst>
            <a:softEdge rad="112500"/>
          </a:effectLst>
        </p:spPr>
      </p:pic>
      <p:pic>
        <p:nvPicPr>
          <p:cNvPr id="5" name="Obraz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354117">
            <a:off x="8764734" y="2437625"/>
            <a:ext cx="2990916" cy="1993457"/>
          </a:xfrm>
          <a:prstGeom prst="rect">
            <a:avLst/>
          </a:prstGeom>
          <a:ln>
            <a:noFill/>
          </a:ln>
          <a:effectLst>
            <a:softEdge rad="112500"/>
          </a:effectLst>
        </p:spPr>
      </p:pic>
    </p:spTree>
    <p:extLst>
      <p:ext uri="{BB962C8B-B14F-4D97-AF65-F5344CB8AC3E}">
        <p14:creationId xmlns:p14="http://schemas.microsoft.com/office/powerpoint/2010/main" val="42564115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91596" y="113211"/>
            <a:ext cx="1308518" cy="1300241"/>
          </a:xfrm>
          <a:prstGeom prst="rect">
            <a:avLst/>
          </a:prstGeom>
        </p:spPr>
      </p:pic>
      <p:sp>
        <p:nvSpPr>
          <p:cNvPr id="3" name="pole tekstowe 2"/>
          <p:cNvSpPr txBox="1"/>
          <p:nvPr/>
        </p:nvSpPr>
        <p:spPr>
          <a:xfrm>
            <a:off x="1099260" y="228006"/>
            <a:ext cx="6822769" cy="4832092"/>
          </a:xfrm>
          <a:prstGeom prst="rect">
            <a:avLst/>
          </a:prstGeom>
          <a:noFill/>
        </p:spPr>
        <p:txBody>
          <a:bodyPr wrap="square" rtlCol="0">
            <a:spAutoFit/>
          </a:bodyPr>
          <a:lstStyle/>
          <a:p>
            <a:r>
              <a:rPr lang="pl-PL" sz="2800" dirty="0">
                <a:latin typeface="+mj-lt"/>
              </a:rPr>
              <a:t>BEZPŁATNE ZAJĘCIA ORAZ KÓŁKA ZAINTERESOWAŃ PROWADZONE PRZEZ NAUCZYCIELI NASZEJ SZKOŁY</a:t>
            </a:r>
          </a:p>
          <a:p>
            <a:endParaRPr lang="pl-PL" sz="2800" dirty="0">
              <a:latin typeface="+mj-lt"/>
            </a:endParaRPr>
          </a:p>
          <a:p>
            <a:pPr marL="457200" indent="-457200">
              <a:buFont typeface="Arial" panose="020B0604020202020204" pitchFamily="34" charset="0"/>
              <a:buChar char="•"/>
            </a:pPr>
            <a:r>
              <a:rPr lang="pl-PL" sz="2800" dirty="0">
                <a:latin typeface="+mj-lt"/>
              </a:rPr>
              <a:t>Zajęcia </a:t>
            </a:r>
            <a:r>
              <a:rPr lang="pl-PL" sz="2800" dirty="0" err="1">
                <a:latin typeface="+mj-lt"/>
              </a:rPr>
              <a:t>dydaktyczno</a:t>
            </a:r>
            <a:r>
              <a:rPr lang="pl-PL" sz="2800" dirty="0">
                <a:latin typeface="+mj-lt"/>
              </a:rPr>
              <a:t> – wyrównawcze</a:t>
            </a:r>
          </a:p>
          <a:p>
            <a:pPr marL="457200" indent="-457200">
              <a:buFont typeface="Arial" panose="020B0604020202020204" pitchFamily="34" charset="0"/>
              <a:buChar char="•"/>
            </a:pPr>
            <a:r>
              <a:rPr lang="pl-PL" sz="2800" dirty="0">
                <a:latin typeface="+mj-lt"/>
              </a:rPr>
              <a:t>Zajęcia rozwijające umiejętności z języka polskiego, matematyki i języka angielskiego</a:t>
            </a:r>
          </a:p>
          <a:p>
            <a:pPr marL="457200" indent="-457200">
              <a:buFont typeface="Arial" panose="020B0604020202020204" pitchFamily="34" charset="0"/>
              <a:buChar char="•"/>
            </a:pPr>
            <a:r>
              <a:rPr lang="pl-PL" sz="2800" dirty="0">
                <a:latin typeface="+mj-lt"/>
              </a:rPr>
              <a:t>Kółko zainteresowań </a:t>
            </a:r>
          </a:p>
          <a:p>
            <a:r>
              <a:rPr lang="pl-PL" sz="2800" dirty="0">
                <a:latin typeface="+mj-lt"/>
              </a:rPr>
              <a:t>      np. nauka gry w szachy</a:t>
            </a:r>
            <a:endParaRPr lang="pl-PL" sz="2800" dirty="0"/>
          </a:p>
          <a:p>
            <a:pPr marL="457200" indent="-457200">
              <a:buFont typeface="Arial" panose="020B0604020202020204" pitchFamily="34" charset="0"/>
              <a:buChar char="•"/>
            </a:pPr>
            <a:endParaRPr lang="pl-PL" sz="2800" dirty="0">
              <a:latin typeface="+mj-lt"/>
            </a:endParaRPr>
          </a:p>
        </p:txBody>
      </p:sp>
      <p:pic>
        <p:nvPicPr>
          <p:cNvPr id="6" name="Obraz 5" descr="Obraz zawierający tekst, Ludzka twarz, uśmiech, ubrania&#10;&#10;Zawartość wygenerowana przez sztuczną inteligencję może być niepoprawna.">
            <a:extLst>
              <a:ext uri="{FF2B5EF4-FFF2-40B4-BE49-F238E27FC236}">
                <a16:creationId xmlns:a16="http://schemas.microsoft.com/office/drawing/2014/main" id="{B1F903C5-10C0-3280-7CDD-8CDF195D6AE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2195">
            <a:off x="5828248" y="3380577"/>
            <a:ext cx="5875699" cy="3299342"/>
          </a:xfrm>
          <a:prstGeom prst="rect">
            <a:avLst/>
          </a:prstGeom>
          <a:ln>
            <a:noFill/>
          </a:ln>
          <a:effectLst>
            <a:softEdge rad="112500"/>
          </a:effectLst>
        </p:spPr>
      </p:pic>
    </p:spTree>
    <p:extLst>
      <p:ext uri="{BB962C8B-B14F-4D97-AF65-F5344CB8AC3E}">
        <p14:creationId xmlns:p14="http://schemas.microsoft.com/office/powerpoint/2010/main" val="5956828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8808" y="2945171"/>
            <a:ext cx="5217106" cy="3912829"/>
          </a:xfrm>
          <a:prstGeom prst="rect">
            <a:avLst/>
          </a:prstGeom>
          <a:ln>
            <a:noFill/>
          </a:ln>
          <a:effectLst>
            <a:softEdge rad="112500"/>
          </a:effectLst>
        </p:spPr>
      </p:pic>
      <p:pic>
        <p:nvPicPr>
          <p:cNvPr id="2" name="Obraz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91596" y="113211"/>
            <a:ext cx="1308518" cy="1300241"/>
          </a:xfrm>
          <a:prstGeom prst="rect">
            <a:avLst/>
          </a:prstGeom>
        </p:spPr>
      </p:pic>
      <p:sp>
        <p:nvSpPr>
          <p:cNvPr id="3" name="pole tekstowe 2"/>
          <p:cNvSpPr txBox="1"/>
          <p:nvPr/>
        </p:nvSpPr>
        <p:spPr>
          <a:xfrm>
            <a:off x="1331865" y="1019373"/>
            <a:ext cx="3390590" cy="2431435"/>
          </a:xfrm>
          <a:prstGeom prst="rect">
            <a:avLst/>
          </a:prstGeom>
          <a:noFill/>
        </p:spPr>
        <p:txBody>
          <a:bodyPr wrap="square" rtlCol="0">
            <a:spAutoFit/>
          </a:bodyPr>
          <a:lstStyle/>
          <a:p>
            <a:r>
              <a:rPr lang="pl-PL" sz="2800" dirty="0">
                <a:latin typeface="+mj-lt"/>
              </a:rPr>
              <a:t>ZAJĘCIA SPORTOWE:</a:t>
            </a:r>
          </a:p>
          <a:p>
            <a:endParaRPr lang="pl-PL" sz="1050" dirty="0">
              <a:latin typeface="+mj-lt"/>
            </a:endParaRPr>
          </a:p>
          <a:p>
            <a:pPr marL="457200" indent="-457200">
              <a:buFont typeface="Arial" panose="020B0604020202020204" pitchFamily="34" charset="0"/>
              <a:buChar char="•"/>
            </a:pPr>
            <a:r>
              <a:rPr lang="pl-PL" sz="2800" dirty="0">
                <a:latin typeface="+mj-lt"/>
              </a:rPr>
              <a:t>Basen kl. 1-3</a:t>
            </a:r>
          </a:p>
          <a:p>
            <a:pPr marL="457200" indent="-457200">
              <a:buFont typeface="Arial" panose="020B0604020202020204" pitchFamily="34" charset="0"/>
              <a:buChar char="•"/>
            </a:pPr>
            <a:r>
              <a:rPr lang="pl-PL" sz="2800" dirty="0">
                <a:latin typeface="+mj-lt"/>
              </a:rPr>
              <a:t>Tenis ziemny</a:t>
            </a:r>
          </a:p>
          <a:p>
            <a:pPr marL="457200" indent="-457200">
              <a:buFont typeface="Arial" panose="020B0604020202020204" pitchFamily="34" charset="0"/>
              <a:buChar char="•"/>
            </a:pPr>
            <a:r>
              <a:rPr lang="pl-PL" sz="2800" dirty="0">
                <a:latin typeface="+mj-lt"/>
              </a:rPr>
              <a:t>Łyżwy</a:t>
            </a:r>
          </a:p>
          <a:p>
            <a:pPr marL="457200" indent="-457200">
              <a:buFont typeface="Arial" panose="020B0604020202020204" pitchFamily="34" charset="0"/>
              <a:buChar char="•"/>
            </a:pPr>
            <a:endParaRPr lang="pl-PL" sz="2800" dirty="0">
              <a:latin typeface="+mj-lt"/>
            </a:endParaRPr>
          </a:p>
        </p:txBody>
      </p:sp>
      <p:pic>
        <p:nvPicPr>
          <p:cNvPr id="5" name="Obraz 4"/>
          <p:cNvPicPr>
            <a:picLocks noChangeAspect="1"/>
          </p:cNvPicPr>
          <p:nvPr/>
        </p:nvPicPr>
        <p:blipFill rotWithShape="1">
          <a:blip r:embed="rId4"/>
          <a:srcRect l="3165" t="37484" r="4069" b="33505"/>
          <a:stretch/>
        </p:blipFill>
        <p:spPr>
          <a:xfrm rot="230713">
            <a:off x="4786914" y="1693538"/>
            <a:ext cx="6886105" cy="2153532"/>
          </a:xfrm>
          <a:prstGeom prst="rect">
            <a:avLst/>
          </a:prstGeom>
          <a:ln>
            <a:noFill/>
          </a:ln>
          <a:effectLst>
            <a:softEdge rad="112500"/>
          </a:effectLst>
        </p:spPr>
      </p:pic>
      <p:sp>
        <p:nvSpPr>
          <p:cNvPr id="6" name="pole tekstowe 5"/>
          <p:cNvSpPr txBox="1"/>
          <p:nvPr/>
        </p:nvSpPr>
        <p:spPr>
          <a:xfrm>
            <a:off x="6639695" y="4308389"/>
            <a:ext cx="4670855" cy="1384995"/>
          </a:xfrm>
          <a:prstGeom prst="rect">
            <a:avLst/>
          </a:prstGeom>
          <a:noFill/>
        </p:spPr>
        <p:txBody>
          <a:bodyPr wrap="square" rtlCol="0">
            <a:spAutoFit/>
          </a:bodyPr>
          <a:lstStyle/>
          <a:p>
            <a:pPr marL="285750" indent="-285750">
              <a:buFont typeface="Arial" panose="020B0604020202020204" pitchFamily="34" charset="0"/>
              <a:buChar char="•"/>
            </a:pPr>
            <a:r>
              <a:rPr lang="pl-PL" sz="2800" dirty="0"/>
              <a:t>Akademia Przedszkolaka – zajęcia na Tauron Arena -zerówka</a:t>
            </a:r>
          </a:p>
        </p:txBody>
      </p:sp>
    </p:spTree>
    <p:extLst>
      <p:ext uri="{BB962C8B-B14F-4D97-AF65-F5344CB8AC3E}">
        <p14:creationId xmlns:p14="http://schemas.microsoft.com/office/powerpoint/2010/main" val="125381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85164" y="-62347"/>
            <a:ext cx="5968539" cy="4476405"/>
          </a:xfrm>
          <a:prstGeom prst="rect">
            <a:avLst/>
          </a:prstGeom>
          <a:ln>
            <a:noFill/>
          </a:ln>
          <a:effectLst>
            <a:softEdge rad="112500"/>
          </a:effectLst>
        </p:spPr>
      </p:pic>
      <p:sp>
        <p:nvSpPr>
          <p:cNvPr id="2" name="pole tekstowe 1"/>
          <p:cNvSpPr txBox="1"/>
          <p:nvPr/>
        </p:nvSpPr>
        <p:spPr>
          <a:xfrm>
            <a:off x="1305098" y="182881"/>
            <a:ext cx="5145578" cy="2246769"/>
          </a:xfrm>
          <a:prstGeom prst="rect">
            <a:avLst/>
          </a:prstGeom>
          <a:noFill/>
        </p:spPr>
        <p:txBody>
          <a:bodyPr wrap="square" rtlCol="0">
            <a:spAutoFit/>
          </a:bodyPr>
          <a:lstStyle/>
          <a:p>
            <a:r>
              <a:rPr lang="pl-PL" sz="2800" dirty="0"/>
              <a:t>UKS – zajęcia ogólnorozwojowe, ukierunkowane na grę w piłkę ręczną</a:t>
            </a:r>
          </a:p>
          <a:p>
            <a:endParaRPr lang="pl-PL" sz="2800" dirty="0"/>
          </a:p>
          <a:p>
            <a:r>
              <a:rPr lang="pl-PL" sz="2800" dirty="0"/>
              <a:t>SKS – tenis stołowy</a:t>
            </a:r>
          </a:p>
        </p:txBody>
      </p:sp>
      <p:pic>
        <p:nvPicPr>
          <p:cNvPr id="5" name="Obraz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10201" y="3355771"/>
            <a:ext cx="5366878" cy="3577044"/>
          </a:xfrm>
          <a:prstGeom prst="rect">
            <a:avLst/>
          </a:prstGeom>
          <a:ln>
            <a:noFill/>
          </a:ln>
          <a:effectLst>
            <a:softEdge rad="112500"/>
          </a:effectLst>
        </p:spPr>
      </p:pic>
      <p:pic>
        <p:nvPicPr>
          <p:cNvPr id="3" name="Obraz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4826" y="2377440"/>
            <a:ext cx="4555375" cy="4555375"/>
          </a:xfrm>
          <a:prstGeom prst="rect">
            <a:avLst/>
          </a:prstGeom>
          <a:ln>
            <a:noFill/>
          </a:ln>
          <a:effectLst>
            <a:softEdge rad="112500"/>
          </a:effectLst>
        </p:spPr>
      </p:pic>
    </p:spTree>
    <p:extLst>
      <p:ext uri="{BB962C8B-B14F-4D97-AF65-F5344CB8AC3E}">
        <p14:creationId xmlns:p14="http://schemas.microsoft.com/office/powerpoint/2010/main" val="38126956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91596" y="113211"/>
            <a:ext cx="1308518" cy="1300241"/>
          </a:xfrm>
          <a:prstGeom prst="rect">
            <a:avLst/>
          </a:prstGeom>
        </p:spPr>
      </p:pic>
      <p:sp>
        <p:nvSpPr>
          <p:cNvPr id="3" name="pole tekstowe 2"/>
          <p:cNvSpPr txBox="1"/>
          <p:nvPr/>
        </p:nvSpPr>
        <p:spPr>
          <a:xfrm>
            <a:off x="2228774" y="901337"/>
            <a:ext cx="8508275" cy="3539430"/>
          </a:xfrm>
          <a:prstGeom prst="rect">
            <a:avLst/>
          </a:prstGeom>
          <a:noFill/>
        </p:spPr>
        <p:txBody>
          <a:bodyPr wrap="square" rtlCol="0">
            <a:spAutoFit/>
          </a:bodyPr>
          <a:lstStyle/>
          <a:p>
            <a:r>
              <a:rPr lang="pl-PL" sz="2800" dirty="0">
                <a:latin typeface="+mj-lt"/>
              </a:rPr>
              <a:t>PŁATNE ZAJĘCIA:</a:t>
            </a:r>
          </a:p>
          <a:p>
            <a:endParaRPr lang="pl-PL" sz="2800" dirty="0">
              <a:latin typeface="+mj-lt"/>
            </a:endParaRPr>
          </a:p>
          <a:p>
            <a:pPr marL="457200" indent="-457200">
              <a:buFont typeface="Arial" panose="020B0604020202020204" pitchFamily="34" charset="0"/>
              <a:buChar char="•"/>
            </a:pPr>
            <a:r>
              <a:rPr lang="pl-PL" sz="2800" dirty="0">
                <a:latin typeface="+mj-lt"/>
              </a:rPr>
              <a:t>Nauka gry na gitarze</a:t>
            </a:r>
          </a:p>
          <a:p>
            <a:pPr marL="457200" indent="-457200">
              <a:buFont typeface="Arial" panose="020B0604020202020204" pitchFamily="34" charset="0"/>
              <a:buChar char="•"/>
            </a:pPr>
            <a:r>
              <a:rPr lang="pl-PL" sz="2800" dirty="0"/>
              <a:t>Robotyka</a:t>
            </a:r>
          </a:p>
          <a:p>
            <a:pPr marL="457200" indent="-457200">
              <a:buFont typeface="Arial" panose="020B0604020202020204" pitchFamily="34" charset="0"/>
              <a:buChar char="•"/>
            </a:pPr>
            <a:r>
              <a:rPr lang="pl-PL" sz="2800" dirty="0">
                <a:latin typeface="+mj-lt"/>
              </a:rPr>
              <a:t>Druk 3D</a:t>
            </a:r>
          </a:p>
          <a:p>
            <a:pPr marL="457200" indent="-457200">
              <a:buFont typeface="Arial" panose="020B0604020202020204" pitchFamily="34" charset="0"/>
              <a:buChar char="•"/>
            </a:pPr>
            <a:r>
              <a:rPr lang="pl-PL" sz="2800" dirty="0">
                <a:latin typeface="+mj-lt"/>
              </a:rPr>
              <a:t>Język angielski</a:t>
            </a:r>
          </a:p>
          <a:p>
            <a:endParaRPr lang="pl-PL" sz="2800" dirty="0">
              <a:latin typeface="+mj-lt"/>
            </a:endParaRPr>
          </a:p>
          <a:p>
            <a:pPr marL="457200" indent="-457200">
              <a:buFont typeface="Arial" panose="020B0604020202020204" pitchFamily="34" charset="0"/>
              <a:buChar char="•"/>
            </a:pPr>
            <a:endParaRPr lang="pl-PL" sz="2800" dirty="0"/>
          </a:p>
        </p:txBody>
      </p:sp>
      <p:pic>
        <p:nvPicPr>
          <p:cNvPr id="6" name="Obraz 5" descr="Obraz zawierający ubrania, osoba, Ludzka twarz, uśmiech&#10;&#10;Zawartość wygenerowana przez sztuczną inteligencję może być niepoprawna.">
            <a:extLst>
              <a:ext uri="{FF2B5EF4-FFF2-40B4-BE49-F238E27FC236}">
                <a16:creationId xmlns:a16="http://schemas.microsoft.com/office/drawing/2014/main" id="{00505966-6CC5-9AA8-BF31-BA1D889A765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50512" y="2201579"/>
            <a:ext cx="6861737" cy="3853026"/>
          </a:xfrm>
          <a:prstGeom prst="rect">
            <a:avLst/>
          </a:prstGeom>
          <a:ln>
            <a:noFill/>
          </a:ln>
          <a:effectLst>
            <a:softEdge rad="112500"/>
          </a:effectLst>
        </p:spPr>
      </p:pic>
    </p:spTree>
    <p:extLst>
      <p:ext uri="{BB962C8B-B14F-4D97-AF65-F5344CB8AC3E}">
        <p14:creationId xmlns:p14="http://schemas.microsoft.com/office/powerpoint/2010/main" val="14347502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87340" y="4053142"/>
            <a:ext cx="4210493" cy="2806310"/>
          </a:xfrm>
          <a:prstGeom prst="rect">
            <a:avLst/>
          </a:prstGeom>
          <a:ln>
            <a:noFill/>
          </a:ln>
          <a:effectLst>
            <a:softEdge rad="112500"/>
          </a:effectLst>
        </p:spPr>
      </p:pic>
      <p:pic>
        <p:nvPicPr>
          <p:cNvPr id="2" name="Obraz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91596" y="113211"/>
            <a:ext cx="1308518" cy="1300241"/>
          </a:xfrm>
          <a:prstGeom prst="rect">
            <a:avLst/>
          </a:prstGeom>
        </p:spPr>
      </p:pic>
      <p:sp>
        <p:nvSpPr>
          <p:cNvPr id="3" name="pole tekstowe 2"/>
          <p:cNvSpPr txBox="1"/>
          <p:nvPr/>
        </p:nvSpPr>
        <p:spPr>
          <a:xfrm>
            <a:off x="2030819" y="640080"/>
            <a:ext cx="8802645" cy="3970318"/>
          </a:xfrm>
          <a:prstGeom prst="rect">
            <a:avLst/>
          </a:prstGeom>
          <a:noFill/>
        </p:spPr>
        <p:txBody>
          <a:bodyPr wrap="square" rtlCol="0">
            <a:spAutoFit/>
          </a:bodyPr>
          <a:lstStyle/>
          <a:p>
            <a:r>
              <a:rPr lang="pl-PL" sz="2800" dirty="0">
                <a:latin typeface="+mj-lt"/>
              </a:rPr>
              <a:t>DRODZY RODZICE SZEŚCIO -  I SIEDMIOLATKÓW!</a:t>
            </a:r>
          </a:p>
          <a:p>
            <a:endParaRPr lang="pl-PL" sz="2800" dirty="0">
              <a:latin typeface="+mj-lt"/>
            </a:endParaRPr>
          </a:p>
          <a:p>
            <a:r>
              <a:rPr lang="pl-PL" sz="2800" dirty="0">
                <a:latin typeface="+mj-lt"/>
              </a:rPr>
              <a:t>z pewnością chcieliby Państwo zapewnić swojemu dziecku właściwy poziom nauczania oraz możliwość rozwijania zainteresowań, w miłej, bezpiecznej atmosferze, pod okiem wykwalifikowanej i odpowiedzialnej kadry pedagogicznej.</a:t>
            </a:r>
          </a:p>
          <a:p>
            <a:endParaRPr lang="pl-PL" sz="2800" dirty="0">
              <a:latin typeface="+mj-lt"/>
            </a:endParaRPr>
          </a:p>
          <a:p>
            <a:r>
              <a:rPr lang="pl-PL" sz="2800" dirty="0">
                <a:latin typeface="+mj-lt"/>
              </a:rPr>
              <a:t>Nasza Szkoła jest miejscem, które w pełni zaspokoi potrzeby dzieci a zarazem Państwa oczekiwania.</a:t>
            </a:r>
          </a:p>
        </p:txBody>
      </p:sp>
    </p:spTree>
    <p:extLst>
      <p:ext uri="{BB962C8B-B14F-4D97-AF65-F5344CB8AC3E}">
        <p14:creationId xmlns:p14="http://schemas.microsoft.com/office/powerpoint/2010/main" val="17645828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Obraz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83186" y="3542375"/>
            <a:ext cx="4511955" cy="3383966"/>
          </a:xfrm>
          <a:prstGeom prst="rect">
            <a:avLst/>
          </a:prstGeom>
          <a:ln>
            <a:noFill/>
          </a:ln>
          <a:effectLst>
            <a:softEdge rad="112500"/>
          </a:effectLst>
        </p:spPr>
      </p:pic>
      <p:pic>
        <p:nvPicPr>
          <p:cNvPr id="11" name="Obraz 10"/>
          <p:cNvPicPr>
            <a:picLocks noChangeAspect="1"/>
          </p:cNvPicPr>
          <p:nvPr/>
        </p:nvPicPr>
        <p:blipFill>
          <a:blip r:embed="rId3"/>
          <a:stretch>
            <a:fillRect/>
          </a:stretch>
        </p:blipFill>
        <p:spPr>
          <a:xfrm>
            <a:off x="4242896" y="1"/>
            <a:ext cx="6413732" cy="3607724"/>
          </a:xfrm>
          <a:prstGeom prst="rect">
            <a:avLst/>
          </a:prstGeom>
          <a:ln>
            <a:noFill/>
          </a:ln>
          <a:effectLst>
            <a:softEdge rad="112500"/>
          </a:effectLst>
        </p:spPr>
      </p:pic>
      <p:pic>
        <p:nvPicPr>
          <p:cNvPr id="2" name="Obraz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26428" y="29684"/>
            <a:ext cx="1308518" cy="1300241"/>
          </a:xfrm>
          <a:prstGeom prst="rect">
            <a:avLst/>
          </a:prstGeom>
        </p:spPr>
      </p:pic>
      <p:sp>
        <p:nvSpPr>
          <p:cNvPr id="3" name="pole tekstowe 2"/>
          <p:cNvSpPr txBox="1"/>
          <p:nvPr/>
        </p:nvSpPr>
        <p:spPr>
          <a:xfrm>
            <a:off x="856756" y="113211"/>
            <a:ext cx="3997301" cy="7232749"/>
          </a:xfrm>
          <a:prstGeom prst="rect">
            <a:avLst/>
          </a:prstGeom>
          <a:noFill/>
        </p:spPr>
        <p:txBody>
          <a:bodyPr wrap="square" rtlCol="0">
            <a:spAutoFit/>
          </a:bodyPr>
          <a:lstStyle/>
          <a:p>
            <a:r>
              <a:rPr lang="pl-PL" sz="2800" dirty="0">
                <a:latin typeface="+mj-lt"/>
              </a:rPr>
              <a:t>POSZERZAMY OFERTĘ EDUKACYJNĄ SZKOŁY.</a:t>
            </a:r>
          </a:p>
          <a:p>
            <a:endParaRPr lang="pl-PL" sz="800" dirty="0">
              <a:latin typeface="+mj-lt"/>
            </a:endParaRPr>
          </a:p>
          <a:p>
            <a:r>
              <a:rPr lang="pl-PL" sz="2800" dirty="0">
                <a:latin typeface="+mj-lt"/>
              </a:rPr>
              <a:t>ZIELONA SZKOŁA</a:t>
            </a:r>
          </a:p>
          <a:p>
            <a:r>
              <a:rPr lang="pl-PL" sz="2800" dirty="0">
                <a:latin typeface="+mj-lt"/>
              </a:rPr>
              <a:t>Każdego roku w naszej Szkole organizowane są wyjazdy w ramach zielonej szkoły (2025 – Ustka, 2026 - Łeba)</a:t>
            </a:r>
          </a:p>
          <a:p>
            <a:endParaRPr lang="pl-PL" sz="800" dirty="0">
              <a:latin typeface="+mj-lt"/>
            </a:endParaRPr>
          </a:p>
          <a:p>
            <a:r>
              <a:rPr lang="pl-PL" sz="2800" dirty="0">
                <a:latin typeface="+mj-lt"/>
              </a:rPr>
              <a:t>ZŁAP ODDECH W GÓRACH - ośrodek w Gołkowicach</a:t>
            </a:r>
          </a:p>
          <a:p>
            <a:r>
              <a:rPr lang="pl-PL" sz="2800" dirty="0">
                <a:latin typeface="+mj-lt"/>
              </a:rPr>
              <a:t>ZIELONA SZKOŁA DLA KRAKOWA –LUBOGOSZCZ </a:t>
            </a:r>
          </a:p>
          <a:p>
            <a:r>
              <a:rPr lang="pl-PL" sz="2800" dirty="0">
                <a:latin typeface="+mj-lt"/>
              </a:rPr>
              <a:t>Wycieczki zagraniczne (2024 Budapeszt, </a:t>
            </a:r>
            <a:br>
              <a:rPr lang="pl-PL" sz="2800" dirty="0">
                <a:latin typeface="+mj-lt"/>
              </a:rPr>
            </a:br>
            <a:r>
              <a:rPr lang="pl-PL" sz="2800" dirty="0">
                <a:latin typeface="+mj-lt"/>
              </a:rPr>
              <a:t> 2025 Praga)</a:t>
            </a:r>
          </a:p>
          <a:p>
            <a:endParaRPr lang="pl-PL" sz="2800" dirty="0">
              <a:latin typeface="+mj-lt"/>
            </a:endParaRPr>
          </a:p>
        </p:txBody>
      </p:sp>
      <p:pic>
        <p:nvPicPr>
          <p:cNvPr id="9" name="Obraz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10564" y="3190160"/>
            <a:ext cx="2484577" cy="3750305"/>
          </a:xfrm>
          <a:prstGeom prst="rect">
            <a:avLst/>
          </a:prstGeom>
          <a:ln>
            <a:noFill/>
          </a:ln>
          <a:effectLst>
            <a:softEdge rad="112500"/>
          </a:effectLst>
        </p:spPr>
      </p:pic>
      <p:pic>
        <p:nvPicPr>
          <p:cNvPr id="10" name="Obraz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45303" y="3162808"/>
            <a:ext cx="2822650" cy="3763533"/>
          </a:xfrm>
          <a:prstGeom prst="rect">
            <a:avLst/>
          </a:prstGeom>
          <a:ln>
            <a:noFill/>
          </a:ln>
          <a:effectLst>
            <a:softEdge rad="112500"/>
          </a:effectLst>
        </p:spPr>
      </p:pic>
    </p:spTree>
    <p:extLst>
      <p:ext uri="{BB962C8B-B14F-4D97-AF65-F5344CB8AC3E}">
        <p14:creationId xmlns:p14="http://schemas.microsoft.com/office/powerpoint/2010/main" val="25586182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26428" y="29684"/>
            <a:ext cx="1308518" cy="1300241"/>
          </a:xfrm>
          <a:prstGeom prst="rect">
            <a:avLst/>
          </a:prstGeom>
        </p:spPr>
      </p:pic>
      <p:sp>
        <p:nvSpPr>
          <p:cNvPr id="3" name="pole tekstowe 2"/>
          <p:cNvSpPr txBox="1"/>
          <p:nvPr/>
        </p:nvSpPr>
        <p:spPr>
          <a:xfrm>
            <a:off x="892198" y="29684"/>
            <a:ext cx="5203802" cy="1815882"/>
          </a:xfrm>
          <a:prstGeom prst="rect">
            <a:avLst/>
          </a:prstGeom>
          <a:noFill/>
        </p:spPr>
        <p:txBody>
          <a:bodyPr wrap="square" rtlCol="0">
            <a:spAutoFit/>
          </a:bodyPr>
          <a:lstStyle/>
          <a:p>
            <a:r>
              <a:rPr lang="pl-PL" sz="2800" dirty="0">
                <a:latin typeface="+mj-lt"/>
              </a:rPr>
              <a:t>POSZERZAMY OFERTĘ EDUKACYJNĄ SZKOŁY.</a:t>
            </a:r>
          </a:p>
          <a:p>
            <a:endParaRPr lang="pl-PL" sz="2800" dirty="0">
              <a:latin typeface="+mj-lt"/>
            </a:endParaRPr>
          </a:p>
          <a:p>
            <a:endParaRPr lang="pl-PL" sz="2800" dirty="0">
              <a:latin typeface="+mj-lt"/>
            </a:endParaRPr>
          </a:p>
        </p:txBody>
      </p:sp>
      <p:pic>
        <p:nvPicPr>
          <p:cNvPr id="5" name="Obraz 4" descr="Obraz zawierający osoba, Ludzka twarz, ubrania, małe dziecko&#10;&#10;Zawartość wygenerowana przez sztuczną inteligencję może być niepoprawna.">
            <a:extLst>
              <a:ext uri="{FF2B5EF4-FFF2-40B4-BE49-F238E27FC236}">
                <a16:creationId xmlns:a16="http://schemas.microsoft.com/office/drawing/2014/main" id="{75ACC732-BA70-D0CC-8AE6-3805B47BEF1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15931" y="0"/>
            <a:ext cx="2105247" cy="2105247"/>
          </a:xfrm>
          <a:prstGeom prst="rect">
            <a:avLst/>
          </a:prstGeom>
        </p:spPr>
      </p:pic>
      <p:pic>
        <p:nvPicPr>
          <p:cNvPr id="7" name="Obraz 6" descr="Obraz zawierający osoba, Ludzka twarz, małe dziecko, ubrania&#10;&#10;Zawartość wygenerowana przez sztuczną inteligencję może być niepoprawna.">
            <a:extLst>
              <a:ext uri="{FF2B5EF4-FFF2-40B4-BE49-F238E27FC236}">
                <a16:creationId xmlns:a16="http://schemas.microsoft.com/office/drawing/2014/main" id="{6088FEB3-638D-B468-2A13-D7ED66F54A1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53207" y="1136504"/>
            <a:ext cx="2477613" cy="2477613"/>
          </a:xfrm>
          <a:prstGeom prst="rect">
            <a:avLst/>
          </a:prstGeom>
          <a:ln>
            <a:noFill/>
          </a:ln>
          <a:effectLst>
            <a:softEdge rad="112500"/>
          </a:effectLst>
        </p:spPr>
      </p:pic>
      <p:pic>
        <p:nvPicPr>
          <p:cNvPr id="13" name="Obraz 12" descr="Obraz zawierający ubrania, na wolnym powietrzu, niebo, osoba&#10;&#10;Zawartość wygenerowana przez sztuczną inteligencję może być niepoprawna.">
            <a:extLst>
              <a:ext uri="{FF2B5EF4-FFF2-40B4-BE49-F238E27FC236}">
                <a16:creationId xmlns:a16="http://schemas.microsoft.com/office/drawing/2014/main" id="{3E72DA40-771E-692F-A283-BAD1C07A006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59749" y="3476889"/>
            <a:ext cx="4508149" cy="3381112"/>
          </a:xfrm>
          <a:prstGeom prst="rect">
            <a:avLst/>
          </a:prstGeom>
          <a:ln>
            <a:noFill/>
          </a:ln>
          <a:effectLst>
            <a:softEdge rad="112500"/>
          </a:effectLst>
        </p:spPr>
      </p:pic>
      <p:pic>
        <p:nvPicPr>
          <p:cNvPr id="15" name="Obraz 14" descr="Obraz zawierający ubrania, osoba, Ludzka twarz, w pomieszczeniu&#10;&#10;Zawartość wygenerowana przez sztuczną inteligencję może być niepoprawna.">
            <a:extLst>
              <a:ext uri="{FF2B5EF4-FFF2-40B4-BE49-F238E27FC236}">
                <a16:creationId xmlns:a16="http://schemas.microsoft.com/office/drawing/2014/main" id="{2DC2D012-4050-0732-DC0E-15337493E69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80276" y="5922"/>
            <a:ext cx="4243221" cy="4198649"/>
          </a:xfrm>
          <a:prstGeom prst="rect">
            <a:avLst/>
          </a:prstGeom>
          <a:ln>
            <a:noFill/>
          </a:ln>
          <a:effectLst>
            <a:softEdge rad="112500"/>
          </a:effectLst>
        </p:spPr>
      </p:pic>
      <p:pic>
        <p:nvPicPr>
          <p:cNvPr id="17" name="Obraz 16" descr="Obraz zawierający ubrania, osoba, na wolnym powietrzu, plac zabaw&#10;&#10;Zawartość wygenerowana przez sztuczną inteligencję może być niepoprawna.">
            <a:extLst>
              <a:ext uri="{FF2B5EF4-FFF2-40B4-BE49-F238E27FC236}">
                <a16:creationId xmlns:a16="http://schemas.microsoft.com/office/drawing/2014/main" id="{9596EA50-18ED-EB6A-7132-4F96C92A36C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85337" y="937625"/>
            <a:ext cx="2588156" cy="2588156"/>
          </a:xfrm>
          <a:prstGeom prst="rect">
            <a:avLst/>
          </a:prstGeom>
          <a:ln>
            <a:noFill/>
          </a:ln>
          <a:effectLst>
            <a:softEdge rad="112500"/>
          </a:effectLst>
        </p:spPr>
      </p:pic>
      <p:pic>
        <p:nvPicPr>
          <p:cNvPr id="19" name="Obraz 18" descr="Obraz zawierający ubrania, obuwie, osoba, w pomieszczeniu&#10;&#10;Zawartość wygenerowana przez sztuczną inteligencję może być niepoprawna.">
            <a:extLst>
              <a:ext uri="{FF2B5EF4-FFF2-40B4-BE49-F238E27FC236}">
                <a16:creationId xmlns:a16="http://schemas.microsoft.com/office/drawing/2014/main" id="{57BC3174-EBC9-5C1B-FE67-1F330AE447D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82731" y="3354436"/>
            <a:ext cx="6197545" cy="3495198"/>
          </a:xfrm>
          <a:prstGeom prst="rect">
            <a:avLst/>
          </a:prstGeom>
          <a:ln>
            <a:noFill/>
          </a:ln>
          <a:effectLst>
            <a:softEdge rad="112500"/>
          </a:effectLst>
        </p:spPr>
      </p:pic>
    </p:spTree>
    <p:extLst>
      <p:ext uri="{BB962C8B-B14F-4D97-AF65-F5344CB8AC3E}">
        <p14:creationId xmlns:p14="http://schemas.microsoft.com/office/powerpoint/2010/main" val="22101847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72006">
            <a:off x="7775551" y="2489397"/>
            <a:ext cx="3394708" cy="4526277"/>
          </a:xfrm>
          <a:prstGeom prst="rect">
            <a:avLst/>
          </a:prstGeom>
          <a:ln>
            <a:noFill/>
          </a:ln>
          <a:effectLst>
            <a:softEdge rad="112500"/>
          </a:effectLst>
        </p:spPr>
      </p:pic>
      <p:sp>
        <p:nvSpPr>
          <p:cNvPr id="2" name="pole tekstowe 1"/>
          <p:cNvSpPr txBox="1"/>
          <p:nvPr/>
        </p:nvSpPr>
        <p:spPr>
          <a:xfrm>
            <a:off x="1011748" y="59935"/>
            <a:ext cx="5195455" cy="2246769"/>
          </a:xfrm>
          <a:prstGeom prst="rect">
            <a:avLst/>
          </a:prstGeom>
          <a:noFill/>
        </p:spPr>
        <p:txBody>
          <a:bodyPr wrap="square" rtlCol="0">
            <a:spAutoFit/>
          </a:bodyPr>
          <a:lstStyle/>
          <a:p>
            <a:r>
              <a:rPr lang="pl-PL" sz="2800" dirty="0">
                <a:latin typeface="+mj-lt"/>
              </a:rPr>
              <a:t>LATO W SZKOLE, ZIMA W SZKOLE</a:t>
            </a:r>
          </a:p>
          <a:p>
            <a:r>
              <a:rPr lang="pl-PL" sz="2800" dirty="0">
                <a:latin typeface="+mj-lt"/>
              </a:rPr>
              <a:t>Wychodząc naprzeciw oczekiwaniom rodziców zapewniamy opiekę nad uczniami w dni wolne: w ferie i w wakacje.</a:t>
            </a:r>
          </a:p>
        </p:txBody>
      </p:sp>
      <p:pic>
        <p:nvPicPr>
          <p:cNvPr id="8" name="Obraz 7" descr="Obraz zawierający na wolnym powietrzu, drzewo, osoba, ubrania&#10;&#10;Zawartość wygenerowana przez sztuczną inteligencję może być niepoprawna.">
            <a:extLst>
              <a:ext uri="{FF2B5EF4-FFF2-40B4-BE49-F238E27FC236}">
                <a16:creationId xmlns:a16="http://schemas.microsoft.com/office/drawing/2014/main" id="{57318C78-5999-DA70-66A9-E6344F9D832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8683" y="3214190"/>
            <a:ext cx="6337005" cy="3564565"/>
          </a:xfrm>
          <a:prstGeom prst="rect">
            <a:avLst/>
          </a:prstGeom>
          <a:ln>
            <a:noFill/>
          </a:ln>
          <a:effectLst>
            <a:softEdge rad="112500"/>
          </a:effectLst>
        </p:spPr>
      </p:pic>
      <p:pic>
        <p:nvPicPr>
          <p:cNvPr id="10" name="Obraz 9" descr="Obraz zawierający na wolnym powietrzu, osoba, ubrania, śnieg&#10;&#10;Zawartość wygenerowana przez sztuczną inteligencję może być niepoprawna.">
            <a:extLst>
              <a:ext uri="{FF2B5EF4-FFF2-40B4-BE49-F238E27FC236}">
                <a16:creationId xmlns:a16="http://schemas.microsoft.com/office/drawing/2014/main" id="{BAC7F50F-0A34-AD83-6D22-906D4D97E43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88841" y="0"/>
            <a:ext cx="4619803" cy="3464852"/>
          </a:xfrm>
          <a:prstGeom prst="rect">
            <a:avLst/>
          </a:prstGeom>
          <a:ln>
            <a:noFill/>
          </a:ln>
          <a:effectLst>
            <a:softEdge rad="112500"/>
          </a:effectLst>
        </p:spPr>
      </p:pic>
    </p:spTree>
    <p:extLst>
      <p:ext uri="{BB962C8B-B14F-4D97-AF65-F5344CB8AC3E}">
        <p14:creationId xmlns:p14="http://schemas.microsoft.com/office/powerpoint/2010/main" val="7941002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91596" y="113211"/>
            <a:ext cx="1308518" cy="1300241"/>
          </a:xfrm>
          <a:prstGeom prst="rect">
            <a:avLst/>
          </a:prstGeom>
        </p:spPr>
      </p:pic>
      <p:sp>
        <p:nvSpPr>
          <p:cNvPr id="3" name="pole tekstowe 2"/>
          <p:cNvSpPr txBox="1"/>
          <p:nvPr/>
        </p:nvSpPr>
        <p:spPr>
          <a:xfrm>
            <a:off x="1153922" y="446569"/>
            <a:ext cx="2726962" cy="5816977"/>
          </a:xfrm>
          <a:prstGeom prst="rect">
            <a:avLst/>
          </a:prstGeom>
          <a:noFill/>
        </p:spPr>
        <p:txBody>
          <a:bodyPr wrap="square" rtlCol="0">
            <a:spAutoFit/>
          </a:bodyPr>
          <a:lstStyle/>
          <a:p>
            <a:r>
              <a:rPr lang="pl-PL" sz="2800" dirty="0">
                <a:latin typeface="+mj-lt"/>
              </a:rPr>
              <a:t>TRADYCJA</a:t>
            </a:r>
          </a:p>
          <a:p>
            <a:endParaRPr lang="pl-PL" sz="800" dirty="0">
              <a:latin typeface="+mj-lt"/>
            </a:endParaRPr>
          </a:p>
          <a:p>
            <a:r>
              <a:rPr lang="pl-PL" sz="2800" dirty="0">
                <a:latin typeface="+mj-lt"/>
              </a:rPr>
              <a:t>Tradycje są dla nas bardzo ważne. Ślubowanie i Święto Patrona Szkoły są na stałe wpisane w nasz kalendarz.</a:t>
            </a:r>
          </a:p>
          <a:p>
            <a:endParaRPr lang="pl-PL" sz="2800" dirty="0">
              <a:latin typeface="+mj-lt"/>
            </a:endParaRPr>
          </a:p>
          <a:p>
            <a:r>
              <a:rPr lang="pl-PL" sz="2800" dirty="0">
                <a:latin typeface="+mj-lt"/>
              </a:rPr>
              <a:t>Za nami Jubileusz 50 – </a:t>
            </a:r>
            <a:r>
              <a:rPr lang="pl-PL" sz="2800" dirty="0" err="1">
                <a:latin typeface="+mj-lt"/>
              </a:rPr>
              <a:t>lecia</a:t>
            </a:r>
            <a:r>
              <a:rPr lang="pl-PL" sz="2800" dirty="0">
                <a:latin typeface="+mj-lt"/>
              </a:rPr>
              <a:t> Szkoły.</a:t>
            </a:r>
          </a:p>
          <a:p>
            <a:endParaRPr lang="pl-PL" sz="2800" dirty="0">
              <a:latin typeface="+mj-lt"/>
            </a:endParaRPr>
          </a:p>
        </p:txBody>
      </p:sp>
      <p:pic>
        <p:nvPicPr>
          <p:cNvPr id="5" name="Obraz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16829" y="0"/>
            <a:ext cx="5328685" cy="3552457"/>
          </a:xfrm>
          <a:prstGeom prst="rect">
            <a:avLst/>
          </a:prstGeom>
          <a:ln>
            <a:noFill/>
          </a:ln>
          <a:effectLst>
            <a:softEdge rad="112500"/>
          </a:effectLst>
        </p:spPr>
      </p:pic>
      <p:pic>
        <p:nvPicPr>
          <p:cNvPr id="4" name="Obraz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54210" y="3355057"/>
            <a:ext cx="5328684" cy="3621839"/>
          </a:xfrm>
          <a:prstGeom prst="rect">
            <a:avLst/>
          </a:prstGeom>
          <a:ln>
            <a:noFill/>
          </a:ln>
          <a:effectLst>
            <a:softEdge rad="112500"/>
          </a:effectLst>
        </p:spPr>
      </p:pic>
      <p:pic>
        <p:nvPicPr>
          <p:cNvPr id="7" name="Obraz 6" descr="Obraz zawierający ubrania, osoba, uśmiech, obuwie&#10;&#10;Zawartość wygenerowana przez sztuczną inteligencję może być niepoprawna.">
            <a:extLst>
              <a:ext uri="{FF2B5EF4-FFF2-40B4-BE49-F238E27FC236}">
                <a16:creationId xmlns:a16="http://schemas.microsoft.com/office/drawing/2014/main" id="{58739B57-AF0F-6E59-5098-2729F10F5F8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54730" y="508234"/>
            <a:ext cx="3225634" cy="5693646"/>
          </a:xfrm>
          <a:prstGeom prst="rect">
            <a:avLst/>
          </a:prstGeom>
          <a:ln>
            <a:noFill/>
          </a:ln>
          <a:effectLst>
            <a:softEdge rad="112500"/>
          </a:effectLst>
        </p:spPr>
      </p:pic>
    </p:spTree>
    <p:extLst>
      <p:ext uri="{BB962C8B-B14F-4D97-AF65-F5344CB8AC3E}">
        <p14:creationId xmlns:p14="http://schemas.microsoft.com/office/powerpoint/2010/main" val="10975684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91596" y="113211"/>
            <a:ext cx="1308518" cy="1300241"/>
          </a:xfrm>
          <a:prstGeom prst="rect">
            <a:avLst/>
          </a:prstGeom>
        </p:spPr>
      </p:pic>
      <p:sp>
        <p:nvSpPr>
          <p:cNvPr id="3" name="pole tekstowe 2"/>
          <p:cNvSpPr txBox="1"/>
          <p:nvPr/>
        </p:nvSpPr>
        <p:spPr>
          <a:xfrm>
            <a:off x="1060608" y="0"/>
            <a:ext cx="7044301" cy="4431983"/>
          </a:xfrm>
          <a:prstGeom prst="rect">
            <a:avLst/>
          </a:prstGeom>
          <a:noFill/>
        </p:spPr>
        <p:txBody>
          <a:bodyPr wrap="square" rtlCol="0">
            <a:spAutoFit/>
          </a:bodyPr>
          <a:lstStyle/>
          <a:p>
            <a:r>
              <a:rPr lang="pl-PL" sz="2800" dirty="0">
                <a:latin typeface="+mj-lt"/>
              </a:rPr>
              <a:t>UDZIAŁ W ŻYCIU KULTURALNYM KRAKOWA.</a:t>
            </a:r>
          </a:p>
          <a:p>
            <a:endParaRPr lang="pl-PL" sz="2800" dirty="0">
              <a:latin typeface="+mj-lt"/>
            </a:endParaRPr>
          </a:p>
          <a:p>
            <a:r>
              <a:rPr lang="pl-PL" sz="2800" dirty="0">
                <a:latin typeface="+mj-lt"/>
              </a:rPr>
              <a:t>Oferujemy wspólne wyjścia na ciekawe filmy, spektakle teatralne i muzyczne. </a:t>
            </a:r>
          </a:p>
          <a:p>
            <a:endParaRPr lang="pl-PL" sz="1200" dirty="0">
              <a:latin typeface="+mj-lt"/>
            </a:endParaRPr>
          </a:p>
          <a:p>
            <a:r>
              <a:rPr lang="pl-PL" sz="2800" dirty="0">
                <a:latin typeface="+mj-lt"/>
              </a:rPr>
              <a:t>Bierzemy udział w #Ogarniam życie i innych imprezach miejskich.</a:t>
            </a:r>
          </a:p>
          <a:p>
            <a:endParaRPr lang="pl-PL" sz="1200" dirty="0">
              <a:latin typeface="+mj-lt"/>
            </a:endParaRPr>
          </a:p>
          <a:p>
            <a:r>
              <a:rPr lang="pl-PL" sz="2800" dirty="0">
                <a:latin typeface="+mj-lt"/>
              </a:rPr>
              <a:t>Nasi uczniowie są laureatami i zwycięzcami z wielu dziedzinach nauki i sztuki. Z sukcesami biorą udział w konkursach kuratoryjnych.</a:t>
            </a:r>
          </a:p>
        </p:txBody>
      </p:sp>
      <p:pic>
        <p:nvPicPr>
          <p:cNvPr id="7" name="Obraz 6" descr="Obraz zawierający na wolnym powietrzu, niebo, drzewo, grupa&#10;&#10;Zawartość wygenerowana przez sztuczną inteligencję może być niepoprawna.">
            <a:extLst>
              <a:ext uri="{FF2B5EF4-FFF2-40B4-BE49-F238E27FC236}">
                <a16:creationId xmlns:a16="http://schemas.microsoft.com/office/drawing/2014/main" id="{D8F88CCC-7EB8-103F-010E-B6DCD14E831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0608" y="4194545"/>
            <a:ext cx="5422605" cy="2503967"/>
          </a:xfrm>
          <a:prstGeom prst="rect">
            <a:avLst/>
          </a:prstGeom>
          <a:ln>
            <a:noFill/>
          </a:ln>
          <a:effectLst>
            <a:softEdge rad="112500"/>
          </a:effectLst>
        </p:spPr>
      </p:pic>
      <p:pic>
        <p:nvPicPr>
          <p:cNvPr id="9" name="Obraz 8" descr="Obraz zawierający ubrania, w pomieszczeniu, ściana, osoba&#10;&#10;Zawartość wygenerowana przez sztuczną inteligencję może być niepoprawna.">
            <a:extLst>
              <a:ext uri="{FF2B5EF4-FFF2-40B4-BE49-F238E27FC236}">
                <a16:creationId xmlns:a16="http://schemas.microsoft.com/office/drawing/2014/main" id="{200FA444-F90E-EB44-C8E5-4B934541D4C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18468" y="318976"/>
            <a:ext cx="2873128" cy="6220047"/>
          </a:xfrm>
          <a:prstGeom prst="rect">
            <a:avLst/>
          </a:prstGeom>
          <a:ln>
            <a:noFill/>
          </a:ln>
          <a:effectLst>
            <a:softEdge rad="112500"/>
          </a:effectLst>
        </p:spPr>
      </p:pic>
    </p:spTree>
    <p:extLst>
      <p:ext uri="{BB962C8B-B14F-4D97-AF65-F5344CB8AC3E}">
        <p14:creationId xmlns:p14="http://schemas.microsoft.com/office/powerpoint/2010/main" val="5142052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91596" y="113211"/>
            <a:ext cx="1308518" cy="1300241"/>
          </a:xfrm>
          <a:prstGeom prst="rect">
            <a:avLst/>
          </a:prstGeom>
        </p:spPr>
      </p:pic>
      <p:sp>
        <p:nvSpPr>
          <p:cNvPr id="8" name="pole tekstowe 7"/>
          <p:cNvSpPr txBox="1"/>
          <p:nvPr/>
        </p:nvSpPr>
        <p:spPr>
          <a:xfrm>
            <a:off x="1296785" y="113211"/>
            <a:ext cx="9410007" cy="6247864"/>
          </a:xfrm>
          <a:prstGeom prst="rect">
            <a:avLst/>
          </a:prstGeom>
          <a:noFill/>
        </p:spPr>
        <p:txBody>
          <a:bodyPr wrap="square" rtlCol="0">
            <a:spAutoFit/>
          </a:bodyPr>
          <a:lstStyle/>
          <a:p>
            <a:r>
              <a:rPr lang="pl-PL" sz="2800" dirty="0"/>
              <a:t>Terminy przeprowadzania postępowania rekrutacyjnego na rok szkolny 2026/2027 do </a:t>
            </a:r>
            <a:r>
              <a:rPr lang="pl-PL" sz="2800" b="1" dirty="0"/>
              <a:t>klas pierwszych </a:t>
            </a:r>
            <a:r>
              <a:rPr lang="pl-PL" sz="2800" dirty="0"/>
              <a:t>szkół podstawowych, dla których organem prowadzącym jest Gmina Miejska Kraków i </a:t>
            </a:r>
            <a:r>
              <a:rPr lang="pl-PL" sz="2800" b="1" dirty="0"/>
              <a:t>oddziałów przedszkolnych </a:t>
            </a:r>
            <a:r>
              <a:rPr lang="pl-PL" sz="2800" dirty="0"/>
              <a:t>(zerówka):</a:t>
            </a:r>
          </a:p>
          <a:p>
            <a:endParaRPr lang="pl-PL" sz="2800" dirty="0"/>
          </a:p>
          <a:p>
            <a:r>
              <a:rPr lang="pl-PL" sz="2800" dirty="0">
                <a:solidFill>
                  <a:srgbClr val="FF0000"/>
                </a:solidFill>
              </a:rPr>
              <a:t>TERMIN: </a:t>
            </a:r>
            <a:r>
              <a:rPr lang="pl-PL" sz="2800" dirty="0"/>
              <a:t>od 02.03.2026 do 31.03.2026</a:t>
            </a:r>
          </a:p>
          <a:p>
            <a:endParaRPr lang="pl-PL" sz="2800" dirty="0"/>
          </a:p>
          <a:p>
            <a:r>
              <a:rPr lang="pl-PL" sz="2800" dirty="0"/>
              <a:t>Złożenie wniosku o przyjęcie do szkoły podstawowej (kl. I lub zerówka) wraz z dokumentami potwierdzającymi spełnianie przez kandydata warunków lub kryteriów branych pod uwagę w postępowaniu rekrutacyjnym</a:t>
            </a:r>
          </a:p>
          <a:p>
            <a:endParaRPr lang="pl-PL" sz="2800" dirty="0"/>
          </a:p>
          <a:p>
            <a:endParaRPr lang="pl-PL" dirty="0"/>
          </a:p>
          <a:p>
            <a:r>
              <a:rPr lang="pl-PL" dirty="0"/>
              <a:t> </a:t>
            </a:r>
          </a:p>
        </p:txBody>
      </p:sp>
    </p:spTree>
    <p:extLst>
      <p:ext uri="{BB962C8B-B14F-4D97-AF65-F5344CB8AC3E}">
        <p14:creationId xmlns:p14="http://schemas.microsoft.com/office/powerpoint/2010/main" val="12936207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91596" y="113211"/>
            <a:ext cx="1308518" cy="1300241"/>
          </a:xfrm>
          <a:prstGeom prst="rect">
            <a:avLst/>
          </a:prstGeom>
        </p:spPr>
      </p:pic>
      <p:sp>
        <p:nvSpPr>
          <p:cNvPr id="8" name="pole tekstowe 7"/>
          <p:cNvSpPr txBox="1"/>
          <p:nvPr/>
        </p:nvSpPr>
        <p:spPr>
          <a:xfrm>
            <a:off x="1296785" y="113211"/>
            <a:ext cx="9410007" cy="3662541"/>
          </a:xfrm>
          <a:prstGeom prst="rect">
            <a:avLst/>
          </a:prstGeom>
          <a:noFill/>
        </p:spPr>
        <p:txBody>
          <a:bodyPr wrap="square" rtlCol="0">
            <a:spAutoFit/>
          </a:bodyPr>
          <a:lstStyle/>
          <a:p>
            <a:r>
              <a:rPr lang="pl-PL" sz="2800" dirty="0"/>
              <a:t>INFORMACJE OGÓLNE</a:t>
            </a:r>
          </a:p>
          <a:p>
            <a:endParaRPr lang="pl-PL" sz="2800" dirty="0"/>
          </a:p>
          <a:p>
            <a:r>
              <a:rPr lang="pl-PL" sz="2800" dirty="0"/>
              <a:t>Rekrutacja do klasy pierwszej prowadzona jest z wykorzystaniem systemu elektronicznego </a:t>
            </a:r>
            <a:r>
              <a:rPr lang="pl-PL" sz="2800" b="1" dirty="0" err="1">
                <a:solidFill>
                  <a:srgbClr val="FF0000"/>
                </a:solidFill>
              </a:rPr>
              <a:t>Elemento</a:t>
            </a:r>
            <a:r>
              <a:rPr lang="pl-PL" sz="2800" dirty="0"/>
              <a:t>, </a:t>
            </a:r>
          </a:p>
          <a:p>
            <a:endParaRPr lang="pl-PL" sz="2800" dirty="0"/>
          </a:p>
          <a:p>
            <a:r>
              <a:rPr lang="pl-PL" sz="2800" dirty="0"/>
              <a:t>natomiast do oddziału przedszkolnego (zerówki) – </a:t>
            </a:r>
            <a:r>
              <a:rPr lang="pl-PL" sz="2800" b="1" dirty="0" err="1">
                <a:solidFill>
                  <a:srgbClr val="FF0000"/>
                </a:solidFill>
              </a:rPr>
              <a:t>Formico</a:t>
            </a:r>
            <a:r>
              <a:rPr lang="pl-PL" sz="2800" dirty="0"/>
              <a:t>.</a:t>
            </a:r>
          </a:p>
          <a:p>
            <a:endParaRPr lang="pl-PL" sz="2800" dirty="0"/>
          </a:p>
          <a:p>
            <a:endParaRPr lang="pl-PL" dirty="0"/>
          </a:p>
          <a:p>
            <a:r>
              <a:rPr lang="pl-PL" dirty="0"/>
              <a:t> </a:t>
            </a:r>
          </a:p>
        </p:txBody>
      </p:sp>
    </p:spTree>
    <p:extLst>
      <p:ext uri="{BB962C8B-B14F-4D97-AF65-F5344CB8AC3E}">
        <p14:creationId xmlns:p14="http://schemas.microsoft.com/office/powerpoint/2010/main" val="20353779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91596" y="113211"/>
            <a:ext cx="1308518" cy="1300241"/>
          </a:xfrm>
          <a:prstGeom prst="rect">
            <a:avLst/>
          </a:prstGeom>
        </p:spPr>
      </p:pic>
      <p:sp>
        <p:nvSpPr>
          <p:cNvPr id="8" name="pole tekstowe 7"/>
          <p:cNvSpPr txBox="1"/>
          <p:nvPr/>
        </p:nvSpPr>
        <p:spPr>
          <a:xfrm>
            <a:off x="1039092" y="0"/>
            <a:ext cx="10245436" cy="7540526"/>
          </a:xfrm>
          <a:prstGeom prst="rect">
            <a:avLst/>
          </a:prstGeom>
          <a:noFill/>
        </p:spPr>
        <p:txBody>
          <a:bodyPr wrap="square" rtlCol="0">
            <a:spAutoFit/>
          </a:bodyPr>
          <a:lstStyle/>
          <a:p>
            <a:r>
              <a:rPr lang="pl-PL" sz="2800" dirty="0"/>
              <a:t>INFORMACJE OGÓLNE</a:t>
            </a:r>
          </a:p>
          <a:p>
            <a:r>
              <a:rPr lang="pl-PL" sz="2800" dirty="0"/>
              <a:t>Zapisy i rekrutacja do klas pierwszych dotyczą uczniów urodzonych w 2019 r. oraz dzieci starszych korzystających w ubiegłym roku z odroczenia obowiązku szkolnego. </a:t>
            </a:r>
          </a:p>
          <a:p>
            <a:endParaRPr lang="pl-PL" sz="2800" dirty="0"/>
          </a:p>
          <a:p>
            <a:r>
              <a:rPr lang="pl-PL" sz="2800" dirty="0"/>
              <a:t>Ponadto, na wniosek rodziców, naukę w szkole podstawowej może także rozpocząć dziecko, które w danym roku kalendarzowym kończy 6 lat (tj. urodzone w 2020 roku), jeżeli korzystało z wychowania przedszkolnego w roku szkolnym 2025/2026 lub posiada opinię o możliwości rozpoczęcia nauki w szkole podstawowej wydaną przez publiczną poradnię psychologiczno-pedagogiczną.</a:t>
            </a:r>
          </a:p>
          <a:p>
            <a:endParaRPr lang="pl-PL" sz="2800" dirty="0"/>
          </a:p>
          <a:p>
            <a:r>
              <a:rPr lang="pl-PL" sz="2800" dirty="0"/>
              <a:t>Do oddziału przedszkolnego (zerówki) przyjmowane są dzieci urodzone w 2020 roku, a także w miarę wolnych miejsc urodzone w 2021 roku.</a:t>
            </a:r>
          </a:p>
          <a:p>
            <a:endParaRPr lang="pl-PL" dirty="0"/>
          </a:p>
          <a:p>
            <a:r>
              <a:rPr lang="pl-PL" dirty="0"/>
              <a:t> </a:t>
            </a:r>
          </a:p>
        </p:txBody>
      </p:sp>
    </p:spTree>
    <p:extLst>
      <p:ext uri="{BB962C8B-B14F-4D97-AF65-F5344CB8AC3E}">
        <p14:creationId xmlns:p14="http://schemas.microsoft.com/office/powerpoint/2010/main" val="1859258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91596" y="113211"/>
            <a:ext cx="1308518" cy="1300241"/>
          </a:xfrm>
          <a:prstGeom prst="rect">
            <a:avLst/>
          </a:prstGeom>
        </p:spPr>
      </p:pic>
      <p:sp>
        <p:nvSpPr>
          <p:cNvPr id="8" name="pole tekstowe 7"/>
          <p:cNvSpPr txBox="1"/>
          <p:nvPr/>
        </p:nvSpPr>
        <p:spPr>
          <a:xfrm>
            <a:off x="1239326" y="508627"/>
            <a:ext cx="10006446" cy="4985980"/>
          </a:xfrm>
          <a:prstGeom prst="rect">
            <a:avLst/>
          </a:prstGeom>
          <a:noFill/>
        </p:spPr>
        <p:txBody>
          <a:bodyPr wrap="square" rtlCol="0">
            <a:spAutoFit/>
          </a:bodyPr>
          <a:lstStyle/>
          <a:p>
            <a:r>
              <a:rPr lang="pl-PL" sz="2800" dirty="0"/>
              <a:t>INFORMACJE OGÓLNE</a:t>
            </a:r>
          </a:p>
          <a:p>
            <a:endParaRPr lang="pl-PL" dirty="0"/>
          </a:p>
          <a:p>
            <a:r>
              <a:rPr lang="pl-PL" dirty="0"/>
              <a:t> </a:t>
            </a:r>
            <a:r>
              <a:rPr lang="pl-PL" sz="2800" dirty="0"/>
              <a:t>Do klasy pierwszej na rok szkolny 2026/2027 dzieci zamieszkałe w obwodzie szkoły przyjmowane są z urzędu.</a:t>
            </a:r>
          </a:p>
          <a:p>
            <a:r>
              <a:rPr lang="pl-PL" sz="2800" dirty="0"/>
              <a:t>Każde dziecko ma zagwarantowane miejsce w obwodowej szkole podstawowej.</a:t>
            </a:r>
            <a:endParaRPr lang="pl-PL" sz="2000" dirty="0"/>
          </a:p>
          <a:p>
            <a:endParaRPr lang="pl-PL" sz="2000" dirty="0"/>
          </a:p>
          <a:p>
            <a:r>
              <a:rPr lang="pl-PL" sz="2800" dirty="0"/>
              <a:t>Dzieci spoza rejonu przyjmowane są, kiedy szkoła dysponuje wolnymi miejscami.</a:t>
            </a:r>
          </a:p>
          <a:p>
            <a:endParaRPr lang="pl-PL" sz="2800" dirty="0"/>
          </a:p>
          <a:p>
            <a:r>
              <a:rPr lang="pl-PL" sz="2800" dirty="0"/>
              <a:t>Dla kandydatów zamieszkałych poza obwodem szkoły, Rada Miasta Krakowa ustaliła uchwałą kryteria rekrutacji do klasy I.</a:t>
            </a:r>
          </a:p>
        </p:txBody>
      </p:sp>
    </p:spTree>
    <p:extLst>
      <p:ext uri="{BB962C8B-B14F-4D97-AF65-F5344CB8AC3E}">
        <p14:creationId xmlns:p14="http://schemas.microsoft.com/office/powerpoint/2010/main" val="38253376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51552" y="72021"/>
            <a:ext cx="1308518" cy="1300241"/>
          </a:xfrm>
          <a:prstGeom prst="rect">
            <a:avLst/>
          </a:prstGeom>
        </p:spPr>
      </p:pic>
      <p:sp>
        <p:nvSpPr>
          <p:cNvPr id="2" name="pole tekstowe 1"/>
          <p:cNvSpPr txBox="1"/>
          <p:nvPr/>
        </p:nvSpPr>
        <p:spPr>
          <a:xfrm>
            <a:off x="922638" y="79205"/>
            <a:ext cx="10717427" cy="6044796"/>
          </a:xfrm>
          <a:prstGeom prst="rect">
            <a:avLst/>
          </a:prstGeom>
          <a:noFill/>
        </p:spPr>
        <p:txBody>
          <a:bodyPr wrap="square" rtlCol="0">
            <a:spAutoFit/>
          </a:bodyPr>
          <a:lstStyle/>
          <a:p>
            <a:r>
              <a:rPr lang="pl-PL" sz="2800" dirty="0"/>
              <a:t>Granice obwodu Szkoły Podstawowej Nr 85 w Krakowie: </a:t>
            </a:r>
          </a:p>
          <a:p>
            <a:endParaRPr lang="pl-PL" sz="2800" dirty="0"/>
          </a:p>
          <a:p>
            <a:pPr>
              <a:lnSpc>
                <a:spcPct val="150000"/>
              </a:lnSpc>
            </a:pPr>
            <a:r>
              <a:rPr lang="pl-PL" sz="2800" dirty="0"/>
              <a:t>ul. Andrzeja i Józefa Załuskich, ul. Budziszyńska, ul. Eugeniusza Baziaka, ul. Jana </a:t>
            </a:r>
            <a:r>
              <a:rPr lang="pl-PL" sz="2800" dirty="0" err="1"/>
              <a:t>Mosdorfa</a:t>
            </a:r>
            <a:r>
              <a:rPr lang="pl-PL" sz="2800" dirty="0"/>
              <a:t>, ul. Jerzego Zawieyskiego, ul. Korony Polskiej, ul. Ks. Józefa Kurzei, ul. Ks. Kazimierza </a:t>
            </a:r>
            <a:r>
              <a:rPr lang="pl-PL" sz="2800" dirty="0" err="1"/>
              <a:t>Jancarza</a:t>
            </a:r>
            <a:r>
              <a:rPr lang="pl-PL" sz="2800" dirty="0"/>
              <a:t>, ul. Ks. Mikołaja Kuczkowskiego, ul. Marchołta (nr od 39 do 41 oraz od 43 do 53A) ul. Na Zboczu, ul. Orła Białego, ul. Reduta (nr 42, 42A, 42B, 44, 44A, 46, 53A, 55A), ul. Teodora Parnickiego, ul. Wawelska, ul. Zjazdu Gnieźnieńskiego, os. Złotego Wieku (bez </a:t>
            </a:r>
            <a:r>
              <a:rPr lang="pl-PL" sz="2800"/>
              <a:t>nr od 29 </a:t>
            </a:r>
            <a:r>
              <a:rPr lang="pl-PL" sz="2800" dirty="0"/>
              <a:t>do 35 oraz bez nr 38 do 49). </a:t>
            </a:r>
          </a:p>
        </p:txBody>
      </p:sp>
    </p:spTree>
    <p:extLst>
      <p:ext uri="{BB962C8B-B14F-4D97-AF65-F5344CB8AC3E}">
        <p14:creationId xmlns:p14="http://schemas.microsoft.com/office/powerpoint/2010/main" val="9003035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az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0936">
            <a:off x="7640893" y="2148206"/>
            <a:ext cx="3376356" cy="4501808"/>
          </a:xfrm>
          <a:prstGeom prst="rect">
            <a:avLst/>
          </a:prstGeom>
          <a:ln>
            <a:noFill/>
          </a:ln>
          <a:effectLst>
            <a:softEdge rad="112500"/>
          </a:effectLst>
        </p:spPr>
      </p:pic>
      <p:pic>
        <p:nvPicPr>
          <p:cNvPr id="4" name="Obraz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441239">
            <a:off x="1295252" y="2825100"/>
            <a:ext cx="5318199" cy="3547197"/>
          </a:xfrm>
          <a:prstGeom prst="rect">
            <a:avLst/>
          </a:prstGeom>
          <a:ln>
            <a:noFill/>
          </a:ln>
          <a:effectLst>
            <a:softEdge rad="112500"/>
          </a:effectLst>
        </p:spPr>
      </p:pic>
      <p:pic>
        <p:nvPicPr>
          <p:cNvPr id="2" name="Obraz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91596" y="113211"/>
            <a:ext cx="1308518" cy="1300241"/>
          </a:xfrm>
          <a:prstGeom prst="rect">
            <a:avLst/>
          </a:prstGeom>
        </p:spPr>
      </p:pic>
      <p:sp>
        <p:nvSpPr>
          <p:cNvPr id="3" name="Prostokąt 2"/>
          <p:cNvSpPr/>
          <p:nvPr/>
        </p:nvSpPr>
        <p:spPr>
          <a:xfrm>
            <a:off x="2115878" y="123755"/>
            <a:ext cx="9579935" cy="2569934"/>
          </a:xfrm>
          <a:prstGeom prst="rect">
            <a:avLst/>
          </a:prstGeom>
        </p:spPr>
        <p:txBody>
          <a:bodyPr wrap="square">
            <a:spAutoFit/>
          </a:bodyPr>
          <a:lstStyle/>
          <a:p>
            <a:pPr lvl="0"/>
            <a:r>
              <a:rPr lang="pl-PL" sz="3200" b="1" dirty="0">
                <a:solidFill>
                  <a:srgbClr val="002060"/>
                </a:solidFill>
                <a:latin typeface="Calibri" panose="020F0502020204030204"/>
              </a:rPr>
              <a:t>		Rok szkolny 2026/2027</a:t>
            </a:r>
          </a:p>
          <a:p>
            <a:pPr lvl="0"/>
            <a:endParaRPr lang="pl-PL" sz="2800" dirty="0">
              <a:solidFill>
                <a:srgbClr val="002060"/>
              </a:solidFill>
              <a:latin typeface="Calibri" panose="020F0502020204030204"/>
            </a:endParaRPr>
          </a:p>
          <a:p>
            <a:pPr lvl="0"/>
            <a:r>
              <a:rPr lang="pl-PL" sz="2800" dirty="0">
                <a:solidFill>
                  <a:srgbClr val="002060"/>
                </a:solidFill>
                <a:latin typeface="Calibri" panose="020F0502020204030204"/>
              </a:rPr>
              <a:t>Aktualnie prowadzimy nabór do:</a:t>
            </a:r>
          </a:p>
          <a:p>
            <a:pPr lvl="0"/>
            <a:endParaRPr lang="pl-PL" sz="900" dirty="0">
              <a:solidFill>
                <a:srgbClr val="002060"/>
              </a:solidFill>
              <a:latin typeface="Calibri" panose="020F0502020204030204"/>
            </a:endParaRPr>
          </a:p>
          <a:p>
            <a:pPr marL="457200" lvl="0" indent="-457200">
              <a:buFont typeface="Arial" panose="020B0604020202020204" pitchFamily="34" charset="0"/>
              <a:buChar char="•"/>
            </a:pPr>
            <a:r>
              <a:rPr lang="pl-PL" sz="2800" dirty="0">
                <a:solidFill>
                  <a:srgbClr val="002060"/>
                </a:solidFill>
                <a:latin typeface="Calibri" panose="020F0502020204030204"/>
              </a:rPr>
              <a:t>Oddziału przedszkolnego (zerówki)- 20 miejsc</a:t>
            </a:r>
          </a:p>
          <a:p>
            <a:pPr marL="457200" lvl="0" indent="-457200">
              <a:buFont typeface="Arial" panose="020B0604020202020204" pitchFamily="34" charset="0"/>
              <a:buChar char="•"/>
            </a:pPr>
            <a:endParaRPr lang="pl-PL" sz="800" dirty="0">
              <a:solidFill>
                <a:srgbClr val="002060"/>
              </a:solidFill>
              <a:latin typeface="Calibri" panose="020F0502020204030204"/>
            </a:endParaRPr>
          </a:p>
          <a:p>
            <a:pPr marL="457200" lvl="0" indent="-457200">
              <a:buFont typeface="Arial" panose="020B0604020202020204" pitchFamily="34" charset="0"/>
              <a:buChar char="•"/>
            </a:pPr>
            <a:r>
              <a:rPr lang="pl-PL" sz="2800" dirty="0">
                <a:solidFill>
                  <a:srgbClr val="002060"/>
                </a:solidFill>
                <a:latin typeface="Calibri" panose="020F0502020204030204"/>
              </a:rPr>
              <a:t>Klasy I – 40 miejsc</a:t>
            </a:r>
          </a:p>
        </p:txBody>
      </p:sp>
    </p:spTree>
    <p:extLst>
      <p:ext uri="{BB962C8B-B14F-4D97-AF65-F5344CB8AC3E}">
        <p14:creationId xmlns:p14="http://schemas.microsoft.com/office/powerpoint/2010/main" val="7416109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91596" y="113211"/>
            <a:ext cx="1308518" cy="1300241"/>
          </a:xfrm>
          <a:prstGeom prst="rect">
            <a:avLst/>
          </a:prstGeom>
        </p:spPr>
      </p:pic>
      <p:sp>
        <p:nvSpPr>
          <p:cNvPr id="8" name="pole tekstowe 7"/>
          <p:cNvSpPr txBox="1"/>
          <p:nvPr/>
        </p:nvSpPr>
        <p:spPr>
          <a:xfrm>
            <a:off x="1091046" y="113211"/>
            <a:ext cx="10054810" cy="3108543"/>
          </a:xfrm>
          <a:prstGeom prst="rect">
            <a:avLst/>
          </a:prstGeom>
          <a:noFill/>
        </p:spPr>
        <p:txBody>
          <a:bodyPr wrap="square" rtlCol="0">
            <a:spAutoFit/>
          </a:bodyPr>
          <a:lstStyle/>
          <a:p>
            <a:endParaRPr lang="pl-PL" sz="2800" dirty="0"/>
          </a:p>
          <a:p>
            <a:r>
              <a:rPr lang="pl-PL" sz="2800" dirty="0"/>
              <a:t> DOKUMENTY I SPOSÓB ICH ZŁOŻENIA</a:t>
            </a:r>
          </a:p>
          <a:p>
            <a:endParaRPr lang="pl-PL" sz="2800" dirty="0"/>
          </a:p>
          <a:p>
            <a:r>
              <a:rPr lang="pl-PL" sz="2800" dirty="0"/>
              <a:t>Wniosek rekrutacyjny (do kl. 1) wypełniony za pośrednictwem strony internetowej (elemento.pl) rodzice drukują, podpisują i przynoszą do sekretariatu szkoły.</a:t>
            </a:r>
          </a:p>
          <a:p>
            <a:endParaRPr lang="pl-PL" sz="2800" dirty="0"/>
          </a:p>
        </p:txBody>
      </p:sp>
    </p:spTree>
    <p:extLst>
      <p:ext uri="{BB962C8B-B14F-4D97-AF65-F5344CB8AC3E}">
        <p14:creationId xmlns:p14="http://schemas.microsoft.com/office/powerpoint/2010/main" val="7551937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91596" y="113211"/>
            <a:ext cx="1308518" cy="1300241"/>
          </a:xfrm>
          <a:prstGeom prst="rect">
            <a:avLst/>
          </a:prstGeom>
        </p:spPr>
      </p:pic>
      <p:sp>
        <p:nvSpPr>
          <p:cNvPr id="8" name="pole tekstowe 7"/>
          <p:cNvSpPr txBox="1"/>
          <p:nvPr/>
        </p:nvSpPr>
        <p:spPr>
          <a:xfrm>
            <a:off x="1735848" y="113211"/>
            <a:ext cx="9410007" cy="6124754"/>
          </a:xfrm>
          <a:prstGeom prst="rect">
            <a:avLst/>
          </a:prstGeom>
          <a:noFill/>
        </p:spPr>
        <p:txBody>
          <a:bodyPr wrap="square" rtlCol="0">
            <a:spAutoFit/>
          </a:bodyPr>
          <a:lstStyle/>
          <a:p>
            <a:endParaRPr lang="pl-PL" sz="2800" dirty="0"/>
          </a:p>
          <a:p>
            <a:r>
              <a:rPr lang="pl-PL" sz="2800" dirty="0"/>
              <a:t> Wniosek rekrutacyjny do oddziału przedszkolnego (zerówki) rodzice wypełniają za pośrednictwem strony internetowej (formico.pl).</a:t>
            </a:r>
          </a:p>
          <a:p>
            <a:endParaRPr lang="pl-PL" sz="2800" dirty="0"/>
          </a:p>
          <a:p>
            <a:r>
              <a:rPr lang="pl-PL" sz="2800" dirty="0"/>
              <a:t>W rekrutacji biorą udział wyłącznie dzieci zapisywane do zerówki po raz pierwszy. Nie uczestniczą w niej dzieci kontynuujące wychowanie przedszkolne w tym samym miejscu – ich rodzice składają jedynie deklarację kontynuacji.</a:t>
            </a:r>
          </a:p>
          <a:p>
            <a:endParaRPr lang="pl-PL" sz="2800" dirty="0"/>
          </a:p>
          <a:p>
            <a:r>
              <a:rPr lang="pl-PL" sz="2800" dirty="0"/>
              <a:t>Wniosek rekrutacyjny do oddziału przedszkolnego (zerówki) rodzice również drukują, podpisują i przynoszą do sekretariatu szkoły.</a:t>
            </a:r>
          </a:p>
        </p:txBody>
      </p:sp>
    </p:spTree>
    <p:extLst>
      <p:ext uri="{BB962C8B-B14F-4D97-AF65-F5344CB8AC3E}">
        <p14:creationId xmlns:p14="http://schemas.microsoft.com/office/powerpoint/2010/main" val="34348737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91596" y="113211"/>
            <a:ext cx="1308518" cy="1300241"/>
          </a:xfrm>
          <a:prstGeom prst="rect">
            <a:avLst/>
          </a:prstGeom>
        </p:spPr>
      </p:pic>
      <p:sp>
        <p:nvSpPr>
          <p:cNvPr id="8" name="pole tekstowe 7"/>
          <p:cNvSpPr txBox="1"/>
          <p:nvPr/>
        </p:nvSpPr>
        <p:spPr>
          <a:xfrm>
            <a:off x="1735848" y="113211"/>
            <a:ext cx="9410007" cy="6124754"/>
          </a:xfrm>
          <a:prstGeom prst="rect">
            <a:avLst/>
          </a:prstGeom>
          <a:noFill/>
        </p:spPr>
        <p:txBody>
          <a:bodyPr wrap="square" rtlCol="0">
            <a:spAutoFit/>
          </a:bodyPr>
          <a:lstStyle/>
          <a:p>
            <a:endParaRPr lang="pl-PL" sz="2800" dirty="0"/>
          </a:p>
          <a:p>
            <a:r>
              <a:rPr lang="pl-PL" sz="2800" dirty="0"/>
              <a:t> OGŁOSZENIE WYNIKÓW</a:t>
            </a:r>
          </a:p>
          <a:p>
            <a:endParaRPr lang="pl-PL" sz="2800" dirty="0"/>
          </a:p>
          <a:p>
            <a:r>
              <a:rPr lang="pl-PL" sz="2800" dirty="0"/>
              <a:t>Oddział przedszkolny (zerówka)</a:t>
            </a:r>
          </a:p>
          <a:p>
            <a:r>
              <a:rPr lang="pl-PL" sz="2800" dirty="0"/>
              <a:t>17.04.2026</a:t>
            </a:r>
          </a:p>
          <a:p>
            <a:r>
              <a:rPr lang="pl-PL" sz="2800" dirty="0"/>
              <a:t>Kl. 1</a:t>
            </a:r>
          </a:p>
          <a:p>
            <a:r>
              <a:rPr lang="pl-PL" sz="2800" dirty="0"/>
              <a:t>17.04.2026</a:t>
            </a:r>
          </a:p>
          <a:p>
            <a:endParaRPr lang="pl-PL" sz="2800" dirty="0"/>
          </a:p>
          <a:p>
            <a:r>
              <a:rPr lang="pl-PL" sz="2800" dirty="0"/>
              <a:t>nastąpi ogłoszenie wyników rekrutacji (lista kandydatów zakwalifikowanych i niezakwalifikowanych), przesłanie na adres e-mail informacji o wynikach oraz wywieszenie na drzwiach głównych Szkoły.</a:t>
            </a:r>
          </a:p>
          <a:p>
            <a:endParaRPr lang="pl-PL" sz="2800" dirty="0"/>
          </a:p>
          <a:p>
            <a:endParaRPr lang="pl-PL" sz="2800" dirty="0"/>
          </a:p>
        </p:txBody>
      </p:sp>
    </p:spTree>
    <p:extLst>
      <p:ext uri="{BB962C8B-B14F-4D97-AF65-F5344CB8AC3E}">
        <p14:creationId xmlns:p14="http://schemas.microsoft.com/office/powerpoint/2010/main" val="36987216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91596" y="113211"/>
            <a:ext cx="1308518" cy="1300241"/>
          </a:xfrm>
          <a:prstGeom prst="rect">
            <a:avLst/>
          </a:prstGeom>
        </p:spPr>
      </p:pic>
      <p:sp>
        <p:nvSpPr>
          <p:cNvPr id="8" name="pole tekstowe 7"/>
          <p:cNvSpPr txBox="1"/>
          <p:nvPr/>
        </p:nvSpPr>
        <p:spPr>
          <a:xfrm>
            <a:off x="1735848" y="113211"/>
            <a:ext cx="9410007" cy="7586692"/>
          </a:xfrm>
          <a:prstGeom prst="rect">
            <a:avLst/>
          </a:prstGeom>
          <a:noFill/>
        </p:spPr>
        <p:txBody>
          <a:bodyPr wrap="square" rtlCol="0">
            <a:spAutoFit/>
          </a:bodyPr>
          <a:lstStyle/>
          <a:p>
            <a:endParaRPr lang="pl-PL" sz="1100" dirty="0"/>
          </a:p>
          <a:p>
            <a:r>
              <a:rPr lang="pl-PL" sz="2800" dirty="0"/>
              <a:t> POTWIERDZENIE</a:t>
            </a:r>
          </a:p>
          <a:p>
            <a:endParaRPr lang="pl-PL" sz="2800" dirty="0"/>
          </a:p>
          <a:p>
            <a:r>
              <a:rPr lang="pl-PL" sz="2800" dirty="0"/>
              <a:t>Rodzice są zobowiązani potwierdzić wolę uczęszczania dziecka do szkoły – pisemne oświadczenie:</a:t>
            </a:r>
          </a:p>
          <a:p>
            <a:endParaRPr lang="pl-PL" sz="2800" dirty="0"/>
          </a:p>
          <a:p>
            <a:r>
              <a:rPr lang="pl-PL" sz="2800" dirty="0"/>
              <a:t>od 20.04.2026 do 30.04.2026 do oddziału przedszkolnego; </a:t>
            </a:r>
          </a:p>
          <a:p>
            <a:endParaRPr lang="pl-PL" sz="2800" dirty="0"/>
          </a:p>
          <a:p>
            <a:r>
              <a:rPr lang="pl-PL" sz="2800" dirty="0"/>
              <a:t>od 20.04.2026 do 30.04.2026 do kl. I.</a:t>
            </a:r>
          </a:p>
          <a:p>
            <a:endParaRPr lang="pl-PL" sz="2000" dirty="0"/>
          </a:p>
          <a:p>
            <a:r>
              <a:rPr lang="pl-PL" sz="2800" dirty="0"/>
              <a:t>podanie do publicznej wiadomości listy kandydatów przyjętych i kandydatów nieprzyjętych.</a:t>
            </a:r>
          </a:p>
          <a:p>
            <a:endParaRPr lang="pl-PL" sz="2400" dirty="0"/>
          </a:p>
          <a:p>
            <a:r>
              <a:rPr lang="pl-PL" sz="2800" dirty="0"/>
              <a:t>05.05.2026 – zerówka</a:t>
            </a:r>
          </a:p>
          <a:p>
            <a:endParaRPr lang="pl-PL" sz="2800" dirty="0"/>
          </a:p>
          <a:p>
            <a:r>
              <a:rPr lang="pl-PL" sz="2800" dirty="0"/>
              <a:t>04.05.2026 - kl. 1</a:t>
            </a:r>
          </a:p>
          <a:p>
            <a:endParaRPr lang="pl-PL" sz="2800" dirty="0"/>
          </a:p>
          <a:p>
            <a:endParaRPr lang="pl-PL" sz="2800" dirty="0"/>
          </a:p>
        </p:txBody>
      </p:sp>
    </p:spTree>
    <p:extLst>
      <p:ext uri="{BB962C8B-B14F-4D97-AF65-F5344CB8AC3E}">
        <p14:creationId xmlns:p14="http://schemas.microsoft.com/office/powerpoint/2010/main" val="15492187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Obraz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21932" y="1541743"/>
            <a:ext cx="4258628" cy="2839085"/>
          </a:xfrm>
          <a:prstGeom prst="rect">
            <a:avLst/>
          </a:prstGeom>
          <a:ln>
            <a:noFill/>
          </a:ln>
          <a:effectLst>
            <a:softEdge rad="112500"/>
          </a:effectLst>
        </p:spPr>
      </p:pic>
      <p:pic>
        <p:nvPicPr>
          <p:cNvPr id="2" name="Obraz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91596" y="113211"/>
            <a:ext cx="1308518" cy="1300241"/>
          </a:xfrm>
          <a:prstGeom prst="rect">
            <a:avLst/>
          </a:prstGeom>
        </p:spPr>
      </p:pic>
      <p:sp>
        <p:nvSpPr>
          <p:cNvPr id="3" name="pole tekstowe 2"/>
          <p:cNvSpPr txBox="1"/>
          <p:nvPr/>
        </p:nvSpPr>
        <p:spPr>
          <a:xfrm>
            <a:off x="1359867" y="785102"/>
            <a:ext cx="8508275" cy="4832092"/>
          </a:xfrm>
          <a:prstGeom prst="rect">
            <a:avLst/>
          </a:prstGeom>
          <a:noFill/>
        </p:spPr>
        <p:txBody>
          <a:bodyPr wrap="square" rtlCol="0">
            <a:spAutoFit/>
          </a:bodyPr>
          <a:lstStyle/>
          <a:p>
            <a:r>
              <a:rPr lang="pl-PL" sz="2800" dirty="0">
                <a:latin typeface="+mj-lt"/>
              </a:rPr>
              <a:t>JESTEŚMY OTWARCI NA PAŃSTWA PYTANIA – ZAPRASZAMY DO KONTAKTU.</a:t>
            </a:r>
          </a:p>
          <a:p>
            <a:endParaRPr lang="pl-PL" sz="2800" dirty="0">
              <a:latin typeface="+mj-lt"/>
            </a:endParaRPr>
          </a:p>
          <a:p>
            <a:r>
              <a:rPr lang="pl-PL" sz="2800" dirty="0">
                <a:latin typeface="+mj-lt"/>
              </a:rPr>
              <a:t>Szkoła Podstawowa nr 85 </a:t>
            </a:r>
          </a:p>
          <a:p>
            <a:r>
              <a:rPr lang="pl-PL" sz="2800" dirty="0">
                <a:latin typeface="+mj-lt"/>
              </a:rPr>
              <a:t>im. Ks. K. </a:t>
            </a:r>
            <a:r>
              <a:rPr lang="pl-PL" sz="2800" dirty="0" err="1">
                <a:latin typeface="+mj-lt"/>
              </a:rPr>
              <a:t>Jancarza</a:t>
            </a:r>
            <a:endParaRPr lang="pl-PL" sz="2800" dirty="0">
              <a:latin typeface="+mj-lt"/>
            </a:endParaRPr>
          </a:p>
          <a:p>
            <a:r>
              <a:rPr lang="pl-PL" sz="2800" dirty="0">
                <a:latin typeface="+mj-lt"/>
              </a:rPr>
              <a:t>os. Złotego Wieku 4, 31-615 Kraków</a:t>
            </a:r>
          </a:p>
          <a:p>
            <a:r>
              <a:rPr lang="pl-PL" sz="2800" dirty="0" err="1">
                <a:latin typeface="+mj-lt"/>
              </a:rPr>
              <a:t>tel</a:t>
            </a:r>
            <a:r>
              <a:rPr lang="pl-PL" sz="2800" dirty="0">
                <a:latin typeface="+mj-lt"/>
              </a:rPr>
              <a:t>: 12 648 37 80, </a:t>
            </a:r>
          </a:p>
          <a:p>
            <a:r>
              <a:rPr lang="pl-PL" sz="2800" dirty="0">
                <a:latin typeface="+mj-lt"/>
              </a:rPr>
              <a:t>sp85sekretariat@gmail.com </a:t>
            </a:r>
          </a:p>
          <a:p>
            <a:endParaRPr lang="pl-PL" sz="2800" dirty="0">
              <a:latin typeface="+mj-lt"/>
            </a:endParaRPr>
          </a:p>
          <a:p>
            <a:pPr algn="ctr"/>
            <a:r>
              <a:rPr lang="pl-PL" sz="2800" dirty="0">
                <a:latin typeface="+mj-lt"/>
                <a:hlinkClick r:id="rId4"/>
              </a:rPr>
              <a:t>www.sp85.krakow.pl</a:t>
            </a:r>
            <a:endParaRPr lang="pl-PL" sz="2800" dirty="0">
              <a:latin typeface="+mj-lt"/>
            </a:endParaRPr>
          </a:p>
          <a:p>
            <a:endParaRPr lang="pl-PL" sz="2800" dirty="0">
              <a:latin typeface="+mj-lt"/>
            </a:endParaRPr>
          </a:p>
        </p:txBody>
      </p:sp>
      <p:pic>
        <p:nvPicPr>
          <p:cNvPr id="4" name="Obraz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98955" y="5369846"/>
            <a:ext cx="2199125" cy="916302"/>
          </a:xfrm>
          <a:prstGeom prst="rect">
            <a:avLst/>
          </a:prstGeom>
        </p:spPr>
      </p:pic>
      <p:pic>
        <p:nvPicPr>
          <p:cNvPr id="5" name="Obraz 4"/>
          <p:cNvPicPr>
            <a:picLocks noChangeAspect="1"/>
          </p:cNvPicPr>
          <p:nvPr/>
        </p:nvPicPr>
        <p:blipFill>
          <a:blip r:embed="rId6"/>
          <a:stretch>
            <a:fillRect/>
          </a:stretch>
        </p:blipFill>
        <p:spPr>
          <a:xfrm>
            <a:off x="7264851" y="5220431"/>
            <a:ext cx="1894609" cy="1065717"/>
          </a:xfrm>
          <a:prstGeom prst="rect">
            <a:avLst/>
          </a:prstGeom>
        </p:spPr>
      </p:pic>
    </p:spTree>
    <p:extLst>
      <p:ext uri="{BB962C8B-B14F-4D97-AF65-F5344CB8AC3E}">
        <p14:creationId xmlns:p14="http://schemas.microsoft.com/office/powerpoint/2010/main" val="6399132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az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15654" y="2273891"/>
            <a:ext cx="3132892" cy="2349669"/>
          </a:xfrm>
          <a:prstGeom prst="rect">
            <a:avLst/>
          </a:prstGeom>
          <a:ln>
            <a:noFill/>
          </a:ln>
          <a:effectLst>
            <a:softEdge rad="112500"/>
          </a:effectLst>
        </p:spPr>
      </p:pic>
      <p:pic>
        <p:nvPicPr>
          <p:cNvPr id="6" name="Obraz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0895" y="3239397"/>
            <a:ext cx="2261205" cy="3014940"/>
          </a:xfrm>
          <a:prstGeom prst="rect">
            <a:avLst/>
          </a:prstGeom>
          <a:ln>
            <a:noFill/>
          </a:ln>
          <a:effectLst>
            <a:softEdge rad="112500"/>
          </a:effectLst>
        </p:spPr>
      </p:pic>
      <p:pic>
        <p:nvPicPr>
          <p:cNvPr id="2" name="Obraz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91596" y="113211"/>
            <a:ext cx="1308518" cy="1300241"/>
          </a:xfrm>
          <a:prstGeom prst="rect">
            <a:avLst/>
          </a:prstGeom>
        </p:spPr>
      </p:pic>
      <p:sp>
        <p:nvSpPr>
          <p:cNvPr id="3" name="pole tekstowe 2"/>
          <p:cNvSpPr txBox="1"/>
          <p:nvPr/>
        </p:nvSpPr>
        <p:spPr>
          <a:xfrm>
            <a:off x="1456660" y="0"/>
            <a:ext cx="9207796" cy="2800767"/>
          </a:xfrm>
          <a:prstGeom prst="rect">
            <a:avLst/>
          </a:prstGeom>
          <a:noFill/>
        </p:spPr>
        <p:txBody>
          <a:bodyPr wrap="square" rtlCol="0">
            <a:spAutoFit/>
          </a:bodyPr>
          <a:lstStyle/>
          <a:p>
            <a:r>
              <a:rPr lang="pl-PL" sz="2800" dirty="0">
                <a:latin typeface="+mj-lt"/>
              </a:rPr>
              <a:t>DOBRĄ SZKOŁĘ TWORZĄ DOBRZY NAUCZYCIELE.</a:t>
            </a:r>
          </a:p>
          <a:p>
            <a:endParaRPr lang="pl-PL" sz="800" dirty="0">
              <a:latin typeface="+mj-lt"/>
            </a:endParaRPr>
          </a:p>
          <a:p>
            <a:r>
              <a:rPr lang="pl-PL" sz="2800" dirty="0">
                <a:latin typeface="+mj-lt"/>
              </a:rPr>
              <a:t>Nasza kadra to nauczyciele z solidnym wykształceniem, z doświadczeniem i pasją – otwarci na potrzeby każdego dziecka, z zaangażowaniem wykorzystujący w swojej pracy aktywizujące metody nauczania tak, by uczeń chciał zdobywać wiedzę.</a:t>
            </a:r>
          </a:p>
        </p:txBody>
      </p:sp>
      <p:pic>
        <p:nvPicPr>
          <p:cNvPr id="8" name="Obraz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36585" y="4413590"/>
            <a:ext cx="3723973" cy="2483861"/>
          </a:xfrm>
          <a:prstGeom prst="rect">
            <a:avLst/>
          </a:prstGeom>
          <a:ln>
            <a:noFill/>
          </a:ln>
          <a:effectLst>
            <a:softEdge rad="112500"/>
          </a:effectLst>
        </p:spPr>
      </p:pic>
      <p:pic>
        <p:nvPicPr>
          <p:cNvPr id="7" name="Obraz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08798" y="2618925"/>
            <a:ext cx="3375225" cy="2251249"/>
          </a:xfrm>
          <a:prstGeom prst="rect">
            <a:avLst/>
          </a:prstGeom>
          <a:ln>
            <a:noFill/>
          </a:ln>
          <a:effectLst>
            <a:softEdge rad="112500"/>
          </a:effectLst>
        </p:spPr>
      </p:pic>
      <p:pic>
        <p:nvPicPr>
          <p:cNvPr id="4" name="Obraz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667153" y="2625351"/>
            <a:ext cx="6319028" cy="4211657"/>
          </a:xfrm>
          <a:prstGeom prst="rect">
            <a:avLst/>
          </a:prstGeom>
          <a:ln>
            <a:noFill/>
          </a:ln>
          <a:effectLst>
            <a:softEdge rad="112500"/>
          </a:effectLst>
        </p:spPr>
      </p:pic>
    </p:spTree>
    <p:extLst>
      <p:ext uri="{BB962C8B-B14F-4D97-AF65-F5344CB8AC3E}">
        <p14:creationId xmlns:p14="http://schemas.microsoft.com/office/powerpoint/2010/main" val="42471708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az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630690">
            <a:off x="6563453" y="2070923"/>
            <a:ext cx="5195279" cy="3465210"/>
          </a:xfrm>
          <a:prstGeom prst="rect">
            <a:avLst/>
          </a:prstGeom>
          <a:ln>
            <a:noFill/>
          </a:ln>
          <a:effectLst>
            <a:softEdge rad="112500"/>
          </a:effectLst>
        </p:spPr>
      </p:pic>
      <p:pic>
        <p:nvPicPr>
          <p:cNvPr id="2" name="Obraz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91596" y="113211"/>
            <a:ext cx="1308518" cy="1300241"/>
          </a:xfrm>
          <a:prstGeom prst="rect">
            <a:avLst/>
          </a:prstGeom>
        </p:spPr>
      </p:pic>
      <p:sp>
        <p:nvSpPr>
          <p:cNvPr id="3" name="pole tekstowe 2"/>
          <p:cNvSpPr txBox="1"/>
          <p:nvPr/>
        </p:nvSpPr>
        <p:spPr>
          <a:xfrm>
            <a:off x="899755" y="0"/>
            <a:ext cx="6930834" cy="6555641"/>
          </a:xfrm>
          <a:prstGeom prst="rect">
            <a:avLst/>
          </a:prstGeom>
          <a:noFill/>
        </p:spPr>
        <p:txBody>
          <a:bodyPr wrap="square" rtlCol="0">
            <a:spAutoFit/>
          </a:bodyPr>
          <a:lstStyle/>
          <a:p>
            <a:r>
              <a:rPr lang="pl-PL" sz="2800" dirty="0">
                <a:latin typeface="+mj-lt"/>
              </a:rPr>
              <a:t>POMOC PSYCHOLOGICZNO – PEDAGOGICZNA.</a:t>
            </a:r>
          </a:p>
          <a:p>
            <a:endParaRPr lang="pl-PL" sz="2800" dirty="0">
              <a:latin typeface="+mj-lt"/>
            </a:endParaRPr>
          </a:p>
          <a:p>
            <a:r>
              <a:rPr lang="pl-PL" sz="2800" dirty="0">
                <a:latin typeface="+mj-lt"/>
              </a:rPr>
              <a:t>Uczniowie z trudnościami otoczeni są tu szczególną troską i znajdują adekwatną pomoc. Pozostają pod opieką szkolnego pedagoga, dwóch psychologów, dwóch logopedów, terapeuty zajęć </a:t>
            </a:r>
            <a:r>
              <a:rPr lang="pl-PL" sz="2800" dirty="0" err="1">
                <a:latin typeface="+mj-lt"/>
              </a:rPr>
              <a:t>korekcyjno</a:t>
            </a:r>
            <a:r>
              <a:rPr lang="pl-PL" sz="2800" dirty="0">
                <a:latin typeface="+mj-lt"/>
              </a:rPr>
              <a:t> – kompensacyjnych biorąc udział w dodatkowych zajęciach prowadzonych zgodnie z zaleceniami poradni psychologiczno-pedagogicznych. </a:t>
            </a:r>
          </a:p>
          <a:p>
            <a:endParaRPr lang="pl-PL" sz="2800" dirty="0">
              <a:latin typeface="+mj-lt"/>
            </a:endParaRPr>
          </a:p>
          <a:p>
            <a:r>
              <a:rPr lang="pl-PL" sz="2800" dirty="0">
                <a:latin typeface="+mj-lt"/>
              </a:rPr>
              <a:t>Organizujemy pomoc dla dzieci z rodzin w trudnej sytuacji materialnej (finansowanie obiadów). </a:t>
            </a:r>
          </a:p>
        </p:txBody>
      </p:sp>
    </p:spTree>
    <p:extLst>
      <p:ext uri="{BB962C8B-B14F-4D97-AF65-F5344CB8AC3E}">
        <p14:creationId xmlns:p14="http://schemas.microsoft.com/office/powerpoint/2010/main" val="36992761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13743">
            <a:off x="610861" y="3962022"/>
            <a:ext cx="4780170" cy="3188336"/>
          </a:xfrm>
          <a:prstGeom prst="ellipse">
            <a:avLst/>
          </a:prstGeom>
          <a:ln>
            <a:noFill/>
          </a:ln>
          <a:effectLst>
            <a:softEdge rad="112500"/>
          </a:effectLst>
        </p:spPr>
      </p:pic>
      <p:pic>
        <p:nvPicPr>
          <p:cNvPr id="2" name="Obraz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91596" y="113211"/>
            <a:ext cx="1308518" cy="1300241"/>
          </a:xfrm>
          <a:prstGeom prst="rect">
            <a:avLst/>
          </a:prstGeom>
        </p:spPr>
      </p:pic>
      <p:sp>
        <p:nvSpPr>
          <p:cNvPr id="3" name="pole tekstowe 2"/>
          <p:cNvSpPr txBox="1"/>
          <p:nvPr/>
        </p:nvSpPr>
        <p:spPr>
          <a:xfrm>
            <a:off x="1357627" y="268605"/>
            <a:ext cx="8508275" cy="3816429"/>
          </a:xfrm>
          <a:prstGeom prst="rect">
            <a:avLst/>
          </a:prstGeom>
          <a:noFill/>
        </p:spPr>
        <p:txBody>
          <a:bodyPr wrap="square" rtlCol="0">
            <a:spAutoFit/>
          </a:bodyPr>
          <a:lstStyle/>
          <a:p>
            <a:r>
              <a:rPr lang="pl-PL" sz="2800" dirty="0">
                <a:latin typeface="+mj-lt"/>
              </a:rPr>
              <a:t>MIŁA ATMOSFERA I BEZPIECZEŃSTWO.</a:t>
            </a:r>
          </a:p>
          <a:p>
            <a:endParaRPr lang="pl-PL" sz="2800" dirty="0">
              <a:latin typeface="+mj-lt"/>
            </a:endParaRPr>
          </a:p>
          <a:p>
            <a:r>
              <a:rPr lang="pl-PL" sz="2800" dirty="0">
                <a:latin typeface="+mj-lt"/>
              </a:rPr>
              <a:t>Zapraszamy do naszej kameralnej Szkoły, gdzie panuje bardzo przyjazna i rodzinna atmosfera, dzięki, której każde z dzieci czuje się zauważone i docenione.</a:t>
            </a:r>
          </a:p>
          <a:p>
            <a:endParaRPr lang="pl-PL" sz="1100" dirty="0">
              <a:latin typeface="+mj-lt"/>
            </a:endParaRPr>
          </a:p>
          <a:p>
            <a:r>
              <a:rPr lang="pl-PL" sz="2800" dirty="0">
                <a:latin typeface="+mj-lt"/>
              </a:rPr>
              <a:t>Jesteśmy Szkołą dbająca o potrzeby uczniów i ich rodziców.</a:t>
            </a:r>
          </a:p>
          <a:p>
            <a:endParaRPr lang="pl-PL" sz="2800" dirty="0">
              <a:latin typeface="+mj-lt"/>
            </a:endParaRPr>
          </a:p>
        </p:txBody>
      </p:sp>
      <p:pic>
        <p:nvPicPr>
          <p:cNvPr id="6" name="Obraz 5" descr="Obraz zawierający osoba, Ludzka twarz, ubrania, uśmiech&#10;&#10;Zawartość wygenerowana przez sztuczną inteligencję może być niepoprawna.">
            <a:extLst>
              <a:ext uri="{FF2B5EF4-FFF2-40B4-BE49-F238E27FC236}">
                <a16:creationId xmlns:a16="http://schemas.microsoft.com/office/drawing/2014/main" id="{FDFDC2AB-B12E-380F-0779-FFDF7C15222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88763" y="2098361"/>
            <a:ext cx="2091219" cy="4646428"/>
          </a:xfrm>
          <a:prstGeom prst="rect">
            <a:avLst/>
          </a:prstGeom>
          <a:ln>
            <a:noFill/>
          </a:ln>
          <a:effectLst>
            <a:softEdge rad="112500"/>
          </a:effectLst>
        </p:spPr>
      </p:pic>
      <p:pic>
        <p:nvPicPr>
          <p:cNvPr id="7" name="Obraz 6" descr="Obraz zawierający ubrania, Ludzka twarz, osoba, w pomieszczeniu&#10;&#10;Zawartość wygenerowana przez sztuczną inteligencję może być niepoprawna.">
            <a:extLst>
              <a:ext uri="{FF2B5EF4-FFF2-40B4-BE49-F238E27FC236}">
                <a16:creationId xmlns:a16="http://schemas.microsoft.com/office/drawing/2014/main" id="{D0BDB674-4941-D35B-9F7F-174653D85AD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86530" y="3041571"/>
            <a:ext cx="5442929" cy="3816429"/>
          </a:xfrm>
          <a:prstGeom prst="rect">
            <a:avLst/>
          </a:prstGeom>
          <a:ln>
            <a:noFill/>
          </a:ln>
          <a:effectLst>
            <a:softEdge rad="112500"/>
          </a:effectLst>
        </p:spPr>
      </p:pic>
    </p:spTree>
    <p:extLst>
      <p:ext uri="{BB962C8B-B14F-4D97-AF65-F5344CB8AC3E}">
        <p14:creationId xmlns:p14="http://schemas.microsoft.com/office/powerpoint/2010/main" val="756021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5010" y="3609548"/>
            <a:ext cx="4646720" cy="3099325"/>
          </a:xfrm>
          <a:prstGeom prst="rect">
            <a:avLst/>
          </a:prstGeom>
          <a:ln>
            <a:noFill/>
          </a:ln>
          <a:effectLst>
            <a:softEdge rad="112500"/>
          </a:effectLst>
        </p:spPr>
      </p:pic>
      <p:sp>
        <p:nvSpPr>
          <p:cNvPr id="2" name="pole tekstowe 1"/>
          <p:cNvSpPr txBox="1"/>
          <p:nvPr/>
        </p:nvSpPr>
        <p:spPr>
          <a:xfrm>
            <a:off x="1329070" y="1052623"/>
            <a:ext cx="6379535" cy="2246769"/>
          </a:xfrm>
          <a:prstGeom prst="rect">
            <a:avLst/>
          </a:prstGeom>
          <a:noFill/>
        </p:spPr>
        <p:txBody>
          <a:bodyPr wrap="square" rtlCol="0">
            <a:spAutoFit/>
          </a:bodyPr>
          <a:lstStyle/>
          <a:p>
            <a:r>
              <a:rPr lang="pl-PL" sz="2800" dirty="0">
                <a:latin typeface="+mj-lt"/>
              </a:rPr>
              <a:t>Oferujemy naukę w nowoczesnych salach lekcyjnych wyposażonych w tablice interaktywne i pomoce dydaktyczne dostosowane do wieku uczniów i specyfiki przedmiotu.</a:t>
            </a:r>
          </a:p>
        </p:txBody>
      </p:sp>
      <p:pic>
        <p:nvPicPr>
          <p:cNvPr id="5" name="Obraz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08605" y="1404850"/>
            <a:ext cx="3902825" cy="5203767"/>
          </a:xfrm>
          <a:prstGeom prst="rect">
            <a:avLst/>
          </a:prstGeom>
          <a:ln>
            <a:noFill/>
          </a:ln>
          <a:effectLst>
            <a:softEdge rad="112500"/>
          </a:effectLst>
        </p:spPr>
      </p:pic>
    </p:spTree>
    <p:extLst>
      <p:ext uri="{BB962C8B-B14F-4D97-AF65-F5344CB8AC3E}">
        <p14:creationId xmlns:p14="http://schemas.microsoft.com/office/powerpoint/2010/main" val="35759530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az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11490" y="58189"/>
            <a:ext cx="3138358" cy="3649287"/>
          </a:xfrm>
          <a:prstGeom prst="rect">
            <a:avLst/>
          </a:prstGeom>
          <a:ln>
            <a:noFill/>
          </a:ln>
          <a:effectLst>
            <a:softEdge rad="112500"/>
          </a:effectLst>
        </p:spPr>
      </p:pic>
      <p:pic>
        <p:nvPicPr>
          <p:cNvPr id="5" name="Obraz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40538" y="3075708"/>
            <a:ext cx="5209310" cy="3906983"/>
          </a:xfrm>
          <a:prstGeom prst="rect">
            <a:avLst/>
          </a:prstGeom>
          <a:ln>
            <a:noFill/>
          </a:ln>
          <a:effectLst>
            <a:softEdge rad="112500"/>
          </a:effectLst>
        </p:spPr>
      </p:pic>
      <p:sp>
        <p:nvSpPr>
          <p:cNvPr id="2" name="pole tekstowe 1"/>
          <p:cNvSpPr txBox="1"/>
          <p:nvPr/>
        </p:nvSpPr>
        <p:spPr>
          <a:xfrm>
            <a:off x="966808" y="224444"/>
            <a:ext cx="4738254" cy="6124754"/>
          </a:xfrm>
          <a:prstGeom prst="rect">
            <a:avLst/>
          </a:prstGeom>
          <a:noFill/>
        </p:spPr>
        <p:txBody>
          <a:bodyPr wrap="square" rtlCol="0">
            <a:spAutoFit/>
          </a:bodyPr>
          <a:lstStyle/>
          <a:p>
            <a:r>
              <a:rPr lang="pl-PL" sz="2800" dirty="0">
                <a:latin typeface="+mj-lt"/>
              </a:rPr>
              <a:t>Oprócz klasycznych pomocy dydaktycznych w naszej Szkole Państwa dzieci znajdą gry planszowe (m. in. </a:t>
            </a:r>
            <a:r>
              <a:rPr lang="pl-PL" sz="2800" dirty="0" err="1">
                <a:latin typeface="+mj-lt"/>
              </a:rPr>
              <a:t>Rummikub</a:t>
            </a:r>
            <a:r>
              <a:rPr lang="pl-PL" sz="2800" dirty="0">
                <a:latin typeface="+mj-lt"/>
              </a:rPr>
              <a:t>, Korbo,  Smart Games), roboty, bum – bum rurki, </a:t>
            </a:r>
            <a:r>
              <a:rPr lang="pl-PL" sz="2800" dirty="0" err="1">
                <a:latin typeface="+mj-lt"/>
              </a:rPr>
              <a:t>piłkarzyki</a:t>
            </a:r>
            <a:r>
              <a:rPr lang="pl-PL" sz="2800" dirty="0">
                <a:latin typeface="+mj-lt"/>
              </a:rPr>
              <a:t>, stoły tenisowe oraz szachy.</a:t>
            </a:r>
          </a:p>
          <a:p>
            <a:endParaRPr lang="pl-PL" sz="2800" dirty="0">
              <a:latin typeface="+mj-lt"/>
            </a:endParaRPr>
          </a:p>
          <a:p>
            <a:endParaRPr lang="pl-PL" sz="2800" dirty="0">
              <a:latin typeface="+mj-lt"/>
            </a:endParaRPr>
          </a:p>
          <a:p>
            <a:r>
              <a:rPr lang="pl-PL" sz="2800" dirty="0">
                <a:latin typeface="+mj-lt"/>
              </a:rPr>
              <a:t>Na korytarzach szkolnych znajdują się kąciki relaksu, siedziska i liczne ławki , na których uczniowie spędzają pozalekcyjny czas.</a:t>
            </a:r>
          </a:p>
        </p:txBody>
      </p:sp>
      <p:pic>
        <p:nvPicPr>
          <p:cNvPr id="7" name="Obraz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11239" y="-83590"/>
            <a:ext cx="3616383" cy="4821844"/>
          </a:xfrm>
          <a:prstGeom prst="rect">
            <a:avLst/>
          </a:prstGeom>
          <a:ln>
            <a:noFill/>
          </a:ln>
          <a:effectLst>
            <a:softEdge rad="112500"/>
          </a:effectLst>
        </p:spPr>
      </p:pic>
    </p:spTree>
    <p:extLst>
      <p:ext uri="{BB962C8B-B14F-4D97-AF65-F5344CB8AC3E}">
        <p14:creationId xmlns:p14="http://schemas.microsoft.com/office/powerpoint/2010/main" val="31225881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91596" y="113211"/>
            <a:ext cx="1308518" cy="1300241"/>
          </a:xfrm>
          <a:prstGeom prst="rect">
            <a:avLst/>
          </a:prstGeom>
        </p:spPr>
      </p:pic>
      <p:sp>
        <p:nvSpPr>
          <p:cNvPr id="3" name="pole tekstowe 2"/>
          <p:cNvSpPr txBox="1"/>
          <p:nvPr/>
        </p:nvSpPr>
        <p:spPr>
          <a:xfrm>
            <a:off x="5219874" y="-95692"/>
            <a:ext cx="6362526" cy="6986528"/>
          </a:xfrm>
          <a:prstGeom prst="rect">
            <a:avLst/>
          </a:prstGeom>
          <a:noFill/>
        </p:spPr>
        <p:txBody>
          <a:bodyPr wrap="square" rtlCol="0">
            <a:spAutoFit/>
          </a:bodyPr>
          <a:lstStyle/>
          <a:p>
            <a:endParaRPr lang="pl-PL" sz="2800" dirty="0">
              <a:latin typeface="+mj-lt"/>
            </a:endParaRPr>
          </a:p>
          <a:p>
            <a:r>
              <a:rPr lang="pl-PL" sz="2800" dirty="0">
                <a:latin typeface="+mj-lt"/>
              </a:rPr>
              <a:t>Dbając o bezpieczeństwo – </a:t>
            </a:r>
            <a:br>
              <a:rPr lang="pl-PL" sz="2800" dirty="0">
                <a:latin typeface="+mj-lt"/>
              </a:rPr>
            </a:br>
            <a:r>
              <a:rPr lang="pl-PL" sz="2800" dirty="0">
                <a:latin typeface="+mj-lt"/>
              </a:rPr>
              <a:t>w naszej Szkole mamy MONITORING.</a:t>
            </a:r>
          </a:p>
          <a:p>
            <a:endParaRPr lang="pl-PL" sz="2800" dirty="0">
              <a:latin typeface="+mj-lt"/>
            </a:endParaRPr>
          </a:p>
          <a:p>
            <a:r>
              <a:rPr lang="pl-PL" sz="2800" dirty="0">
                <a:latin typeface="+mj-lt"/>
              </a:rPr>
              <a:t>W naszej Szkole korzystamy z elektronicznego dziennika LIBRUS.</a:t>
            </a:r>
          </a:p>
          <a:p>
            <a:endParaRPr lang="pl-PL" sz="2800" dirty="0">
              <a:latin typeface="+mj-lt"/>
            </a:endParaRPr>
          </a:p>
          <a:p>
            <a:r>
              <a:rPr lang="pl-PL" sz="2800" dirty="0">
                <a:latin typeface="+mj-lt"/>
              </a:rPr>
              <a:t>Klasy I – III uczą się</a:t>
            </a:r>
          </a:p>
          <a:p>
            <a:pPr marL="457200" indent="-457200">
              <a:buFont typeface="Arial" panose="020B0604020202020204" pitchFamily="34" charset="0"/>
              <a:buChar char="•"/>
            </a:pPr>
            <a:r>
              <a:rPr lang="pl-PL" sz="2800" dirty="0">
                <a:latin typeface="+mj-lt"/>
              </a:rPr>
              <a:t>Od 8.00 do 11.25  </a:t>
            </a:r>
          </a:p>
          <a:p>
            <a:pPr marL="457200" indent="-457200">
              <a:buFont typeface="Arial" panose="020B0604020202020204" pitchFamily="34" charset="0"/>
              <a:buChar char="•"/>
            </a:pPr>
            <a:r>
              <a:rPr lang="pl-PL" sz="2800" dirty="0">
                <a:latin typeface="+mj-lt"/>
              </a:rPr>
              <a:t>Dwa razy w tygodniu od 10.40. do 14.20 lub 15.15</a:t>
            </a:r>
          </a:p>
          <a:p>
            <a:pPr marL="457200" indent="-457200">
              <a:buFont typeface="Arial" panose="020B0604020202020204" pitchFamily="34" charset="0"/>
              <a:buChar char="•"/>
            </a:pPr>
            <a:endParaRPr lang="pl-PL" sz="2800" dirty="0">
              <a:latin typeface="+mj-lt"/>
            </a:endParaRPr>
          </a:p>
          <a:p>
            <a:r>
              <a:rPr lang="pl-PL" sz="2800" dirty="0">
                <a:latin typeface="+mj-lt"/>
              </a:rPr>
              <a:t>Zerówka</a:t>
            </a:r>
          </a:p>
          <a:p>
            <a:pPr marL="457200" indent="-457200">
              <a:buFont typeface="Arial" panose="020B0604020202020204" pitchFamily="34" charset="0"/>
              <a:buChar char="•"/>
            </a:pPr>
            <a:r>
              <a:rPr lang="pl-PL" sz="2800" dirty="0">
                <a:latin typeface="+mj-lt"/>
              </a:rPr>
              <a:t>Od 7.00 do 17.00 (w tym godziny dydaktyczne - obowiązkowe </a:t>
            </a:r>
            <a:br>
              <a:rPr lang="pl-PL" sz="2800" dirty="0">
                <a:latin typeface="+mj-lt"/>
              </a:rPr>
            </a:br>
            <a:r>
              <a:rPr lang="pl-PL" sz="2800" dirty="0">
                <a:latin typeface="+mj-lt"/>
              </a:rPr>
              <a:t>8.30-13.30)</a:t>
            </a:r>
          </a:p>
        </p:txBody>
      </p:sp>
      <p:pic>
        <p:nvPicPr>
          <p:cNvPr id="6" name="Obraz 5" descr="Obraz zawierający Ludzka twarz, ubrania, w pomieszczeniu, osoba&#10;&#10;Zawartość wygenerowana przez sztuczną inteligencję może być niepoprawna.">
            <a:extLst>
              <a:ext uri="{FF2B5EF4-FFF2-40B4-BE49-F238E27FC236}">
                <a16:creationId xmlns:a16="http://schemas.microsoft.com/office/drawing/2014/main" id="{2679180F-23FD-FC8A-69A6-7E7BC4426CD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67455" y="1286539"/>
            <a:ext cx="2857439" cy="5082363"/>
          </a:xfrm>
          <a:prstGeom prst="rect">
            <a:avLst/>
          </a:prstGeom>
          <a:ln>
            <a:noFill/>
          </a:ln>
          <a:effectLst>
            <a:softEdge rad="112500"/>
          </a:effectLst>
        </p:spPr>
      </p:pic>
    </p:spTree>
    <p:extLst>
      <p:ext uri="{BB962C8B-B14F-4D97-AF65-F5344CB8AC3E}">
        <p14:creationId xmlns:p14="http://schemas.microsoft.com/office/powerpoint/2010/main" val="188216245"/>
      </p:ext>
    </p:extLst>
  </p:cSld>
  <p:clrMapOvr>
    <a:masterClrMapping/>
  </p:clrMapOvr>
</p:sld>
</file>

<file path=ppt/theme/theme1.xml><?xml version="1.0" encoding="utf-8"?>
<a:theme xmlns:a="http://schemas.openxmlformats.org/drawingml/2006/main" name="Badge">
  <a:themeElements>
    <a:clrScheme name="Niestandardowy 4">
      <a:dk1>
        <a:srgbClr val="002060"/>
      </a:dk1>
      <a:lt1>
        <a:srgbClr val="FFFFFF"/>
      </a:lt1>
      <a:dk2>
        <a:srgbClr val="5CD20B"/>
      </a:dk2>
      <a:lt2>
        <a:srgbClr val="FFFFFF"/>
      </a:lt2>
      <a:accent1>
        <a:srgbClr val="FF6600"/>
      </a:accent1>
      <a:accent2>
        <a:srgbClr val="656A59"/>
      </a:accent2>
      <a:accent3>
        <a:srgbClr val="46B2B5"/>
      </a:accent3>
      <a:accent4>
        <a:srgbClr val="82F434"/>
      </a:accent4>
      <a:accent5>
        <a:srgbClr val="7030A0"/>
      </a:accent5>
      <a:accent6>
        <a:srgbClr val="826276"/>
      </a:accent6>
      <a:hlink>
        <a:srgbClr val="46B2B5"/>
      </a:hlink>
      <a:folHlink>
        <a:srgbClr val="A46694"/>
      </a:folHlink>
    </a:clrScheme>
    <a:fontScheme name="Calibri-Cambria">
      <a:majorFont>
        <a:latin typeface="Calibri" panose="020F0502020204030204"/>
        <a:ea typeface=""/>
        <a:cs typeface=""/>
        <a:font script="Jpan" typeface="HGｺﾞｼｯｸM"/>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Badg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12700" cap="flat" cmpd="sng" algn="in">
          <a:solidFill>
            <a:schemeClr val="phClr"/>
          </a:solidFill>
          <a:prstDash val="solid"/>
        </a:ln>
        <a:ln w="50800" cap="flat" cmpd="sng" algn="in">
          <a:solidFill>
            <a:schemeClr val="phClr"/>
          </a:solidFill>
          <a:prstDash val="solid"/>
        </a:ln>
      </a:lnStyleLst>
      <a:effectStyleLst>
        <a:effectStyle>
          <a:effectLst/>
        </a:effectStyle>
        <a:effectStyle>
          <a:effectLst/>
        </a:effectStyle>
        <a:effectStyle>
          <a:effectLst>
            <a:outerShdw blurRad="38100" dist="25400" dir="5400000" algn="ctr" rotWithShape="0">
              <a:srgbClr val="000000">
                <a:alpha val="2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dge" id="{71A07785-5930-41D4-9A83-E23602B48E98}" vid="{771EA782-DFA6-45B1-AEA3-661F1715B310}"/>
    </a:ext>
  </a:extLst>
</a:theme>
</file>

<file path=docProps/app.xml><?xml version="1.0" encoding="utf-8"?>
<Properties xmlns="http://schemas.openxmlformats.org/officeDocument/2006/extended-properties" xmlns:vt="http://schemas.openxmlformats.org/officeDocument/2006/docPropsVTypes">
  <Template/>
  <TotalTime>2827</TotalTime>
  <Words>1497</Words>
  <Application>Microsoft Office PowerPoint</Application>
  <PresentationFormat>Panoramiczny</PresentationFormat>
  <Paragraphs>209</Paragraphs>
  <Slides>34</Slides>
  <Notes>0</Notes>
  <HiddenSlides>0</HiddenSlides>
  <MMClips>0</MMClips>
  <ScaleCrop>false</ScaleCrop>
  <HeadingPairs>
    <vt:vector size="6" baseType="variant">
      <vt:variant>
        <vt:lpstr>Używane czcionki</vt:lpstr>
      </vt:variant>
      <vt:variant>
        <vt:i4>4</vt:i4>
      </vt:variant>
      <vt:variant>
        <vt:lpstr>Motyw</vt:lpstr>
      </vt:variant>
      <vt:variant>
        <vt:i4>1</vt:i4>
      </vt:variant>
      <vt:variant>
        <vt:lpstr>Tytuły slajdów</vt:lpstr>
      </vt:variant>
      <vt:variant>
        <vt:i4>34</vt:i4>
      </vt:variant>
    </vt:vector>
  </HeadingPairs>
  <TitlesOfParts>
    <vt:vector size="39" baseType="lpstr">
      <vt:lpstr>Arial</vt:lpstr>
      <vt:lpstr>Calibri</vt:lpstr>
      <vt:lpstr>Cambria</vt:lpstr>
      <vt:lpstr>Gill Sans MT</vt:lpstr>
      <vt:lpstr>Badge</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Prezentacja programu PowerPoint</dc:title>
  <dc:creator>SP85</dc:creator>
  <cp:lastModifiedBy>Katarzyna Przeniosło</cp:lastModifiedBy>
  <cp:revision>100</cp:revision>
  <dcterms:created xsi:type="dcterms:W3CDTF">2020-02-17T09:45:25Z</dcterms:created>
  <dcterms:modified xsi:type="dcterms:W3CDTF">2026-02-27T13:17:13Z</dcterms:modified>
</cp:coreProperties>
</file>